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4"/>
    <p:sldMasterId id="2147483828" r:id="rId5"/>
  </p:sldMasterIdLst>
  <p:notesMasterIdLst>
    <p:notesMasterId r:id="rId9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5" r:id="rId14"/>
    <p:sldId id="267" r:id="rId15"/>
    <p:sldId id="266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10" r:id="rId48"/>
    <p:sldId id="311" r:id="rId49"/>
    <p:sldId id="312" r:id="rId50"/>
    <p:sldId id="313" r:id="rId51"/>
    <p:sldId id="314" r:id="rId52"/>
    <p:sldId id="315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23" r:id="rId61"/>
    <p:sldId id="324" r:id="rId62"/>
    <p:sldId id="325" r:id="rId63"/>
    <p:sldId id="326" r:id="rId64"/>
    <p:sldId id="327" r:id="rId65"/>
    <p:sldId id="328" r:id="rId66"/>
    <p:sldId id="329" r:id="rId67"/>
    <p:sldId id="330" r:id="rId68"/>
    <p:sldId id="331" r:id="rId69"/>
    <p:sldId id="332" r:id="rId70"/>
    <p:sldId id="333" r:id="rId71"/>
    <p:sldId id="334" r:id="rId72"/>
    <p:sldId id="335" r:id="rId73"/>
    <p:sldId id="336" r:id="rId74"/>
    <p:sldId id="337" r:id="rId75"/>
    <p:sldId id="338" r:id="rId76"/>
    <p:sldId id="283" r:id="rId77"/>
    <p:sldId id="340" r:id="rId78"/>
    <p:sldId id="341" r:id="rId79"/>
    <p:sldId id="342" r:id="rId80"/>
    <p:sldId id="343" r:id="rId81"/>
    <p:sldId id="344" r:id="rId82"/>
    <p:sldId id="345" r:id="rId83"/>
    <p:sldId id="346" r:id="rId84"/>
    <p:sldId id="347" r:id="rId85"/>
    <p:sldId id="348" r:id="rId86"/>
    <p:sldId id="349" r:id="rId87"/>
    <p:sldId id="350" r:id="rId88"/>
    <p:sldId id="351" r:id="rId89"/>
    <p:sldId id="352" r:id="rId90"/>
    <p:sldId id="353" r:id="rId91"/>
    <p:sldId id="354" r:id="rId92"/>
    <p:sldId id="355" r:id="rId93"/>
    <p:sldId id="356" r:id="rId94"/>
    <p:sldId id="357" r:id="rId95"/>
    <p:sldId id="358" r:id="rId96"/>
    <p:sldId id="359" r:id="rId97"/>
    <p:sldId id="360" r:id="rId9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049" autoAdjust="0"/>
  </p:normalViewPr>
  <p:slideViewPr>
    <p:cSldViewPr snapToGrid="0">
      <p:cViewPr varScale="1">
        <p:scale>
          <a:sx n="65" d="100"/>
          <a:sy n="65" d="100"/>
        </p:scale>
        <p:origin x="728" y="60"/>
      </p:cViewPr>
      <p:guideLst/>
    </p:cSldViewPr>
  </p:slideViewPr>
  <p:outlineViewPr>
    <p:cViewPr>
      <p:scale>
        <a:sx n="33" d="100"/>
        <a:sy n="33" d="100"/>
      </p:scale>
      <p:origin x="0" y="-1898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slide" Target="slides/slide79.xml"/><Relationship Id="rId89" Type="http://schemas.openxmlformats.org/officeDocument/2006/relationships/slide" Target="slides/slide84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10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90" Type="http://schemas.openxmlformats.org/officeDocument/2006/relationships/slide" Target="slides/slide85.xml"/><Relationship Id="rId95" Type="http://schemas.openxmlformats.org/officeDocument/2006/relationships/slide" Target="slides/slide90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80" Type="http://schemas.openxmlformats.org/officeDocument/2006/relationships/slide" Target="slides/slide75.xml"/><Relationship Id="rId85" Type="http://schemas.openxmlformats.org/officeDocument/2006/relationships/slide" Target="slides/slide80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103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slide" Target="slides/slide83.xml"/><Relationship Id="rId91" Type="http://schemas.openxmlformats.org/officeDocument/2006/relationships/slide" Target="slides/slide86.xml"/><Relationship Id="rId96" Type="http://schemas.openxmlformats.org/officeDocument/2006/relationships/slide" Target="slides/slide9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94" Type="http://schemas.openxmlformats.org/officeDocument/2006/relationships/slide" Target="slides/slide89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97" Type="http://schemas.openxmlformats.org/officeDocument/2006/relationships/slide" Target="slides/slide92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slide" Target="slides/slide87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Relationship Id="rId100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93" Type="http://schemas.openxmlformats.org/officeDocument/2006/relationships/slide" Target="slides/slide88.xml"/><Relationship Id="rId98" Type="http://schemas.openxmlformats.org/officeDocument/2006/relationships/slide" Target="slides/slide93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sv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C8C29-F161-43E4-AB2B-BBEDCEBD3FA5}" type="datetimeFigureOut">
              <a:rPr lang="en-GB" smtClean="0"/>
              <a:t>13/04/2025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0C29F-9A61-4F1D-93E4-85FC998A9C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199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0C29F-9A61-4F1D-93E4-85FC998A9C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8351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0C29F-9A61-4F1D-93E4-85FC998A9C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1416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0C29F-9A61-4F1D-93E4-85FC998A9C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655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0C29F-9A61-4F1D-93E4-85FC998A9C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320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61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664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45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CC3A7-4DBA-EA69-D049-6AA9C4086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EB3F3-2A01-2754-E433-CBE768A70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2730B-6DEE-121D-0415-6F4C01BEB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ACCF1-72FD-F12D-AA64-B8FDB91F1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7E62F-BDEE-3CFB-A2A9-FA3269E6F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20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1898-0A0E-8EE2-99E6-B2E9F800D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310CD-A5B5-3DE7-235B-79A959526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0E071-7F1C-62EF-634C-26C213508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BF804-8BF9-BD6E-0DFD-49E204BC2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F7BFD-5821-2083-0A40-339522BD9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00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8B46E-1D87-92C8-AB12-15FD6916F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97D29-5E15-47B8-C64B-0348C5DE1A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9DAC8-766E-0731-C391-1AFEA9017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7634C-FEA5-E929-AC0F-55B01EE8D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1239D-B62A-EB10-A85D-5F668CD0D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0A277-E135-5C7F-2DC3-8D8DACDE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83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3552E-3EE2-C424-4A92-3E013FF2D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58E80-D08E-8149-3399-65C571243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74577-35A9-12AA-DBBD-D76DEFD38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FB51CF-97E6-16C7-017A-5C6F87DDA8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D57698-AF65-E4B7-1834-AE9FDFE39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BB0359-D248-D662-2416-5E6130865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11BDA3-41E1-CBBB-E41B-5FFC7F71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9510F2-6EAC-B2A8-1524-B50CFB41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114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2E8C-5079-DAD1-B17A-51C8F86D5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50513D-2729-BF60-E6D5-5754111F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7B5D5-4F36-27F0-E9B2-B5D51C904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EAE46-6D50-E23E-B60D-B3EB3A28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264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85C01-AC80-54EF-D2D6-CAAE6C6B8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F323A3-4CDF-2E6F-6779-02EF65DB6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D9B40-6E8D-B3A2-6352-40FE25BFA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80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A0DED-4AF4-C4B1-4A9A-C6853C68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6C9BA-D060-2662-6A93-27024A054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EE36B-6F8A-5F48-75B7-5B3EF855C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CD9ED7-D1EE-1A1A-7481-B3F272BF9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C26BC9-45B1-812D-852A-057109966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5A687-5E3F-3C5F-0189-D2B5E8F36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93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9AAAF-107B-236B-733E-7F23C2DB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A6F66D-2716-2423-BF37-A9DBCE3C5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5D233-FDA4-FFA4-3A62-5855E5B9D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637D5-4342-4E07-7BEF-1AC3793EF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A227E-36B8-2306-7C06-9D56FC701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E33BF-C7F6-0E02-F535-D2AA5FEA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12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0561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2D90B-2BD3-38DE-B19D-61182EAC8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C9603-49E9-573F-64B7-1BD7D17EA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03908-D844-B2CB-16E4-12DD6C3F6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FFF6C-6EB6-975B-8AEC-7A4256DFC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E7EE1-E42C-EF2F-BCF5-818F95E3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38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060871-A584-EB15-0D36-AFF35CEE0D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28B7C-E85D-52D9-24E7-2B98FB407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5807C-16BB-CCB8-B601-05636F39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A867-ACFA-6A85-39A5-0A8028D08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93FB1-C0D5-7473-DC54-E0EB8906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139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FA7F-3228-FD8C-A5C7-BA300EEA5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8D12D-40AC-723F-8F9E-C90561F5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E0330-0BC1-1B46-966C-D6A4A9C8D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89703-F982-9993-3494-FCB8883A8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60C2-7A35-9053-F6EF-F23C0F671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296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339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89201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8582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858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27037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17994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673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4/13/2025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4799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20815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0087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79643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25674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150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171496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74404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87254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9622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211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538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5627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386909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688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9469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772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57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858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250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6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B73BDE-1EE6-FB94-F240-FD2BB978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DFBA0-4340-E4EA-F7E8-2275A9A2C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6525C-A06B-1D49-F991-DB3AF3E638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7B46C9-A9DC-4BA9-9681-242C84D0619A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CBE45-5D86-9CC5-88D3-A295A3C08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75CA8-B7BE-9E04-981E-ADB862AFE5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405298-E00D-4649-B6FF-8F135DBD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3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2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  <p:sldLayoutId id="2147483847" r:id="rId19"/>
    <p:sldLayoutId id="2147483848" r:id="rId20"/>
    <p:sldLayoutId id="2147483849" r:id="rId21"/>
    <p:sldLayoutId id="2147483850" r:id="rId22"/>
    <p:sldLayoutId id="2147483851" r:id="rId23"/>
    <p:sldLayoutId id="2147483852" r:id="rId24"/>
    <p:sldLayoutId id="2147483853" r:id="rId25"/>
    <p:sldLayoutId id="2147483854" r:id="rId26"/>
    <p:sldLayoutId id="2147483855" r:id="rId27"/>
    <p:sldLayoutId id="2147483856" r:id="rId28"/>
    <p:sldLayoutId id="2147483857" r:id="rId29"/>
    <p:sldLayoutId id="2147483858" r:id="rId30"/>
    <p:sldLayoutId id="2147483859" r:id="rId31"/>
    <p:sldLayoutId id="2147483860" r:id="rId3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9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94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6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0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04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10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432D7-B9D4-6D59-8663-19ED87A88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6568" y="1238045"/>
            <a:ext cx="6552228" cy="3284538"/>
          </a:xfrm>
        </p:spPr>
        <p:txBody>
          <a:bodyPr anchor="b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US" sz="4200" dirty="0"/>
              <a:t>BANQUE MISR</a:t>
            </a:r>
            <a:br>
              <a:rPr lang="en-US" sz="4200" dirty="0"/>
            </a:br>
            <a:br>
              <a:rPr lang="en-US" sz="4200" dirty="0"/>
            </a:br>
            <a:r>
              <a:rPr lang="en-US" sz="4200" dirty="0"/>
              <a:t>ORACLE GLOBAL HCM</a:t>
            </a:r>
            <a:br>
              <a:rPr lang="en-US" sz="4200" dirty="0"/>
            </a:br>
            <a:endParaRPr lang="en-GB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BF427-908C-27E7-41A2-37AE674A1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1032" y="5707063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 sz="800" dirty="0"/>
              <a:t>&gt;&gt;&gt;</a:t>
            </a:r>
            <a:endParaRPr lang="en-GB" sz="800" dirty="0"/>
          </a:p>
        </p:txBody>
      </p:sp>
      <p:pic>
        <p:nvPicPr>
          <p:cNvPr id="4" name="Picture 3" descr="A building with palm trees&#10;&#10;AI-generated content may be incorrect.">
            <a:extLst>
              <a:ext uri="{FF2B5EF4-FFF2-40B4-BE49-F238E27FC236}">
                <a16:creationId xmlns:a16="http://schemas.microsoft.com/office/drawing/2014/main" id="{68365572-5193-4E4D-6770-27B11EDE8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2" r="18996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747CC1-C4BF-AA72-7770-4734D6086D7C}"/>
              </a:ext>
            </a:extLst>
          </p:cNvPr>
          <p:cNvCxnSpPr/>
          <p:nvPr/>
        </p:nvCxnSpPr>
        <p:spPr>
          <a:xfrm>
            <a:off x="5476568" y="4798142"/>
            <a:ext cx="608616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46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44D1-3D4E-D8A5-743A-55075845B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6 Flex field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DC268-A362-51E2-8DCE-0EC74C15A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00748"/>
            <a:ext cx="8770571" cy="432619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Human Resources: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Job                                  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Grade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Position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Competence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Payroll: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People group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Cost Allocation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29382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E7F8A16-4ED9-2449-C815-B7CEA6E2BA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96" r="13170" b="9685"/>
          <a:stretch/>
        </p:blipFill>
        <p:spPr>
          <a:xfrm>
            <a:off x="4198373" y="511278"/>
            <a:ext cx="7492181" cy="51029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7C5E8F0-3E97-2B7F-63D9-B945F9C64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27" y="284710"/>
            <a:ext cx="3230625" cy="1209793"/>
          </a:xfrm>
        </p:spPr>
        <p:txBody>
          <a:bodyPr/>
          <a:lstStyle/>
          <a:p>
            <a:r>
              <a:rPr lang="en-US" sz="2800" dirty="0"/>
              <a:t>1.Create 6 fix field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F19021-2A17-F8F7-DA92-5B0165AC1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7727" y="2102927"/>
            <a:ext cx="3227832" cy="4057408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Path: </a:t>
            </a:r>
            <a:r>
              <a:rPr lang="en-US" dirty="0">
                <a:solidFill>
                  <a:schemeClr val="tx1"/>
                </a:solidFill>
              </a:rPr>
              <a:t>System Administrator &gt;Application &gt;         Flex field&gt; key&gt; segment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Job Flex field Name:</a:t>
            </a:r>
            <a:r>
              <a:rPr lang="en-US" b="1" dirty="0">
                <a:solidFill>
                  <a:schemeClr val="tx1"/>
                </a:solidFill>
              </a:rPr>
              <a:t>NXT15_G2_Job Flex field</a:t>
            </a:r>
            <a:endParaRPr lang="en-US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36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2E55EC-F473-3BCD-D13B-BE1A819CC2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" r="14024" b="4838"/>
          <a:stretch/>
        </p:blipFill>
        <p:spPr>
          <a:xfrm>
            <a:off x="4414684" y="57818"/>
            <a:ext cx="6843252" cy="31935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37F76D-F789-9D95-4163-F5CD78292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01" y="315397"/>
            <a:ext cx="3230625" cy="1444577"/>
          </a:xfrm>
        </p:spPr>
        <p:txBody>
          <a:bodyPr/>
          <a:lstStyle/>
          <a:p>
            <a:pPr marL="0" marR="0" lvl="0" indent="0" defTabSz="914400" rtl="0" eaLnBrk="1" fontAlgn="auto" latinLnBrk="0" hangingPunct="1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tabLst/>
              <a:defRPr/>
            </a:pPr>
            <a:r>
              <a:rPr lang="en-US" sz="1600" b="0" dirty="0">
                <a:solidFill>
                  <a:prstClr val="black"/>
                </a:solidFill>
                <a:latin typeface="Meiryo"/>
                <a:ea typeface="+mn-ea"/>
                <a:cs typeface="+mn-cs"/>
              </a:rPr>
              <a:t>Grade</a:t>
            </a:r>
            <a:r>
              <a:rPr kumimoji="0" lang="en-US" sz="1600" b="0" i="0" u="none" strike="noStrike" kern="1200" cap="none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 Flex field Name:</a:t>
            </a:r>
            <a:r>
              <a:rPr kumimoji="0" lang="en-US" sz="1600" b="1" i="0" u="none" strike="noStrike" kern="1200" cap="none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NXT15_G2_Grade Flex field</a:t>
            </a:r>
            <a:br>
              <a:rPr kumimoji="0" lang="en-US" sz="1600" b="0" i="0" u="none" strike="noStrike" kern="1200" cap="none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</a:br>
            <a:endParaRPr lang="en-GB" sz="16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8B695E-981C-4F12-A035-84985043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901" y="2427392"/>
            <a:ext cx="3227832" cy="3973407"/>
          </a:xfrm>
        </p:spPr>
        <p:txBody>
          <a:bodyPr/>
          <a:lstStyle/>
          <a:p>
            <a:r>
              <a:rPr lang="en-US" sz="1600" b="0" dirty="0">
                <a:solidFill>
                  <a:prstClr val="black"/>
                </a:solidFill>
                <a:latin typeface="Meiryo"/>
                <a:ea typeface="+mn-ea"/>
                <a:cs typeface="+mn-cs"/>
              </a:rPr>
              <a:t>Grade</a:t>
            </a:r>
            <a:r>
              <a:rPr kumimoji="0" lang="en-US" sz="1600" b="0" i="0" u="none" strike="noStrike" kern="1200" cap="none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 Flex field Segments: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prstClr val="black"/>
                </a:solidFill>
                <a:latin typeface="Meiryo"/>
              </a:rPr>
              <a:t>GRADE NAME (SEGMENT1)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prstClr val="black"/>
              </a:solidFill>
              <a:latin typeface="Meiry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prstClr val="black"/>
                </a:solidFill>
                <a:latin typeface="Meiryo"/>
              </a:rPr>
              <a:t>GRADE CODE (SEGMENT2)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prstClr val="black"/>
              </a:solidFill>
              <a:latin typeface="Meiryo"/>
            </a:endParaRPr>
          </a:p>
          <a:p>
            <a:pPr marL="342900" indent="-342900">
              <a:buFont typeface="+mj-lt"/>
              <a:buAutoNum type="arabicPeriod"/>
            </a:pPr>
            <a:endParaRPr lang="en-GB" b="1" dirty="0"/>
          </a:p>
        </p:txBody>
      </p:sp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A7E1679-C26C-E4B8-8DF3-C038DAFC78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50" b="3711"/>
          <a:stretch/>
        </p:blipFill>
        <p:spPr>
          <a:xfrm>
            <a:off x="4414684" y="3429000"/>
            <a:ext cx="6843252" cy="32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13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139C810-0673-DCCA-E7B0-DA7FAA7B52D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 t="-1577" r="16653" b="1577"/>
          <a:stretch/>
        </p:blipFill>
        <p:spPr>
          <a:xfrm>
            <a:off x="3227832" y="3541959"/>
            <a:ext cx="4657639" cy="315562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2E5A7C-914D-B1A5-70AC-B1009A8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93" y="4446046"/>
            <a:ext cx="3230625" cy="1347445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Meiryo" panose="020B0604030504040204" pitchFamily="34" charset="-128"/>
              </a:rPr>
              <a:t>People group</a:t>
            </a:r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 Flex field Name:</a:t>
            </a:r>
            <a:r>
              <a:rPr lang="en-US" sz="1600" b="1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NXT15_G2_People group Flex field</a:t>
            </a:r>
            <a:br>
              <a:rPr lang="en-GB" sz="900" dirty="0">
                <a:effectLst/>
              </a:rPr>
            </a:br>
            <a:endParaRPr lang="en-GB" sz="1600" b="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A74E54-A5CD-860D-A033-434EB96A9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6812" y="261304"/>
            <a:ext cx="3041020" cy="2501561"/>
          </a:xfrm>
        </p:spPr>
        <p:txBody>
          <a:bodyPr/>
          <a:lstStyle/>
          <a:p>
            <a:r>
              <a:rPr lang="en-US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j-ea"/>
                <a:cs typeface="+mj-cs"/>
              </a:rPr>
              <a:t>Competence Flex field Name:</a:t>
            </a:r>
            <a:r>
              <a:rPr lang="en-US" b="1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j-ea"/>
                <a:cs typeface="+mj-cs"/>
              </a:rPr>
              <a:t>NXT15_G2_ Competence Flex field</a:t>
            </a:r>
          </a:p>
          <a:p>
            <a:r>
              <a:rPr lang="en-US" b="1" dirty="0">
                <a:solidFill>
                  <a:srgbClr val="000000"/>
                </a:solidFill>
                <a:latin typeface="Meiryo" panose="020B0604030504040204" pitchFamily="34" charset="-128"/>
                <a:ea typeface="+mj-ea"/>
                <a:cs typeface="+mj-cs"/>
              </a:rPr>
              <a:t>Flex field qualifiers</a:t>
            </a:r>
            <a:br>
              <a:rPr lang="en-GB" b="1" kern="1200" spc="150" baseline="0" dirty="0">
                <a:solidFill>
                  <a:srgbClr val="404040"/>
                </a:solidFill>
                <a:effectLst/>
                <a:latin typeface="Meiryo" panose="020B0604030504040204" pitchFamily="34" charset="-128"/>
                <a:ea typeface="+mj-ea"/>
                <a:cs typeface="+mj-cs"/>
              </a:rPr>
            </a:br>
            <a:endParaRPr lang="en-GB" b="1" kern="1200" spc="150" baseline="0" dirty="0">
              <a:solidFill>
                <a:srgbClr val="404040"/>
              </a:solidFill>
              <a:effectLst/>
              <a:latin typeface="Meiryo" panose="020B0604030504040204" pitchFamily="34" charset="-128"/>
              <a:ea typeface="+mj-ea"/>
              <a:cs typeface="+mj-cs"/>
            </a:endParaRPr>
          </a:p>
          <a:p>
            <a:endParaRPr lang="en-GB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3F5EEC-8D81-8369-E9F7-48CCA5E43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96" b="17857"/>
          <a:stretch/>
        </p:blipFill>
        <p:spPr>
          <a:xfrm>
            <a:off x="3227832" y="160420"/>
            <a:ext cx="4657639" cy="2872194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569446-55BE-839A-211D-85B45AEC99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6" r="15993" b="16989"/>
          <a:stretch/>
        </p:blipFill>
        <p:spPr>
          <a:xfrm>
            <a:off x="7816644" y="1961028"/>
            <a:ext cx="4306529" cy="372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60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74C5CED-1A1B-9FCA-3239-C9A7D70D236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 r="24124" b="5153"/>
          <a:stretch/>
        </p:blipFill>
        <p:spPr>
          <a:xfrm>
            <a:off x="3765754" y="98322"/>
            <a:ext cx="7491707" cy="348061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623EED-90CC-58AA-C978-995CDBC2B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98" y="358877"/>
            <a:ext cx="3230625" cy="1361768"/>
          </a:xfrm>
        </p:spPr>
        <p:txBody>
          <a:bodyPr/>
          <a:lstStyle/>
          <a:p>
            <a:r>
              <a:rPr lang="en-US" sz="1600" b="0" i="0" dirty="0">
                <a:ln>
                  <a:noFill/>
                </a:ln>
                <a:solidFill>
                  <a:srgbClr val="000000"/>
                </a:solidFill>
                <a:latin typeface="Meiryo" panose="020B0604030504040204" pitchFamily="34" charset="-128"/>
              </a:rPr>
              <a:t>Cost Allocation</a:t>
            </a:r>
            <a:r>
              <a:rPr lang="en-US" sz="1600" b="0" i="0" kern="1200" spc="15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" panose="020B0604030504040204" pitchFamily="34" charset="-128"/>
                <a:ea typeface="+mj-ea"/>
                <a:cs typeface="+mj-cs"/>
              </a:rPr>
              <a:t> Flex field Name:</a:t>
            </a:r>
            <a:r>
              <a:rPr lang="en-US" sz="1600" b="1" i="0" kern="1200" spc="15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" panose="020B0604030504040204" pitchFamily="34" charset="-128"/>
                <a:ea typeface="+mj-ea"/>
                <a:cs typeface="+mj-cs"/>
              </a:rPr>
              <a:t>NXT15_G2_Cost Allocation Flex field</a:t>
            </a:r>
            <a:endParaRPr lang="en-GB" sz="14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6DDF9-0E10-2AFE-473D-7F71D3F2A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398" y="1828800"/>
            <a:ext cx="3227832" cy="4277032"/>
          </a:xfrm>
        </p:spPr>
        <p:txBody>
          <a:bodyPr/>
          <a:lstStyle/>
          <a:p>
            <a:r>
              <a:rPr lang="en-US" b="1" dirty="0">
                <a:solidFill>
                  <a:srgbClr val="000000"/>
                </a:solidFill>
                <a:latin typeface="Meiryo" panose="020B0604030504040204" pitchFamily="34" charset="-128"/>
                <a:ea typeface="+mj-ea"/>
                <a:cs typeface="+mj-cs"/>
              </a:rPr>
              <a:t>Flex field Segments: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a typeface="+mj-ea"/>
                <a:cs typeface="+mj-cs"/>
              </a:rPr>
              <a:t>Company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a typeface="+mj-ea"/>
                <a:cs typeface="+mj-cs"/>
              </a:rPr>
              <a:t>Department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a typeface="+mj-ea"/>
                <a:cs typeface="+mj-cs"/>
              </a:rPr>
              <a:t>Account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a typeface="+mj-ea"/>
                <a:cs typeface="+mj-cs"/>
              </a:rPr>
              <a:t>Sub Account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a typeface="+mj-ea"/>
                <a:cs typeface="+mj-cs"/>
              </a:rPr>
              <a:t>Product</a:t>
            </a:r>
          </a:p>
          <a:p>
            <a:endParaRPr lang="en-US" dirty="0">
              <a:solidFill>
                <a:srgbClr val="000000"/>
              </a:solidFill>
              <a:ea typeface="+mj-ea"/>
              <a:cs typeface="+mj-cs"/>
            </a:endParaRPr>
          </a:p>
          <a:p>
            <a:r>
              <a:rPr lang="en-US" b="1" dirty="0">
                <a:solidFill>
                  <a:srgbClr val="000000"/>
                </a:solidFill>
                <a:latin typeface="Meiryo" panose="020B0604030504040204" pitchFamily="34" charset="-128"/>
                <a:ea typeface="+mj-ea"/>
                <a:cs typeface="+mj-cs"/>
              </a:rPr>
              <a:t>Flex field qualifiers</a:t>
            </a:r>
            <a:endParaRPr lang="en-US" dirty="0">
              <a:solidFill>
                <a:srgbClr val="000000"/>
              </a:solidFill>
              <a:ea typeface="+mj-ea"/>
              <a:cs typeface="+mj-cs"/>
            </a:endParaRPr>
          </a:p>
          <a:p>
            <a:endParaRPr lang="en-US" dirty="0">
              <a:solidFill>
                <a:srgbClr val="000000"/>
              </a:solidFill>
              <a:ea typeface="+mj-ea"/>
              <a:cs typeface="+mj-cs"/>
            </a:endParaRP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B059C2-483C-2A8D-75AC-BFA46AA06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2" r="29516" b="19078"/>
          <a:stretch/>
        </p:blipFill>
        <p:spPr>
          <a:xfrm>
            <a:off x="3765754" y="3859162"/>
            <a:ext cx="7491708" cy="290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68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5BA76F-BF9E-D7FF-B9D1-2CD0DE1D11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0" r="18624" b="16182"/>
          <a:stretch/>
        </p:blipFill>
        <p:spPr>
          <a:xfrm>
            <a:off x="3394110" y="1061459"/>
            <a:ext cx="8298785" cy="44933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8F3FB6-2F92-DD2C-A3D3-70CCE662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78" y="225717"/>
            <a:ext cx="3230625" cy="1475264"/>
          </a:xfrm>
        </p:spPr>
        <p:txBody>
          <a:bodyPr/>
          <a:lstStyle/>
          <a:p>
            <a:r>
              <a:rPr lang="en-US" sz="2800" dirty="0"/>
              <a:t>2. Create Value set for 6 flex fields 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5AD15-9F45-A9C5-A15E-527C9BEDF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6278" y="2198351"/>
            <a:ext cx="3227832" cy="4231946"/>
          </a:xfrm>
        </p:spPr>
        <p:txBody>
          <a:bodyPr/>
          <a:lstStyle/>
          <a:p>
            <a:r>
              <a:rPr lang="en-US" sz="1800" b="0" kern="1200" spc="150" baseline="0" dirty="0">
                <a:solidFill>
                  <a:srgbClr val="00B0F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Path: </a:t>
            </a:r>
            <a:r>
              <a:rPr lang="en-US" sz="18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System Administrator &gt;Application&gt; Validation &gt;Set</a:t>
            </a:r>
            <a:endParaRPr lang="en-GB" dirty="0">
              <a:effectLst/>
            </a:endParaRPr>
          </a:p>
          <a:p>
            <a:endParaRPr lang="en-GB" dirty="0"/>
          </a:p>
          <a:p>
            <a:r>
              <a:rPr lang="en-GB" dirty="0"/>
              <a:t>Value set name:</a:t>
            </a:r>
            <a:r>
              <a:rPr lang="en-GB" b="1" dirty="0"/>
              <a:t>NXT15_G2_ PEOPLE GROUP_VS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0661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5446D41-7A41-4BDD-6D04-73A97A4B90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" t="867" r="22676" b="15664"/>
          <a:stretch/>
        </p:blipFill>
        <p:spPr>
          <a:xfrm>
            <a:off x="4485515" y="78083"/>
            <a:ext cx="6998561" cy="335091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F656B1F-EBE5-8C67-94FB-FD2175727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433" y="324039"/>
            <a:ext cx="3230625" cy="1150799"/>
          </a:xfrm>
        </p:spPr>
        <p:txBody>
          <a:bodyPr/>
          <a:lstStyle/>
          <a:p>
            <a:r>
              <a:rPr lang="en-US" sz="2800" dirty="0"/>
              <a:t>3. Add Data to Value set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34B5BD-C1F3-04F1-7C3D-23392AE78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4433" y="1766760"/>
            <a:ext cx="3227832" cy="4860182"/>
          </a:xfrm>
        </p:spPr>
        <p:txBody>
          <a:bodyPr>
            <a:normAutofit lnSpcReduction="10000"/>
          </a:bodyPr>
          <a:lstStyle/>
          <a:p>
            <a:r>
              <a:rPr lang="en-US" sz="1600" b="0" kern="1200" spc="150" baseline="0" dirty="0">
                <a:solidFill>
                  <a:srgbClr val="00B0F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Path: </a:t>
            </a:r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System Administrator &gt;Application&gt; Validation &gt;Value</a:t>
            </a:r>
          </a:p>
          <a:p>
            <a:endParaRPr lang="en-US" dirty="0">
              <a:solidFill>
                <a:srgbClr val="000000"/>
              </a:solidFill>
              <a:latin typeface="Meiryo" panose="020B0604030504040204" pitchFamily="34" charset="-128"/>
            </a:endParaRPr>
          </a:p>
          <a:p>
            <a:r>
              <a:rPr lang="en-US" dirty="0">
                <a:solidFill>
                  <a:srgbClr val="000000"/>
                </a:solidFill>
                <a:latin typeface="Meiryo" panose="020B0604030504040204" pitchFamily="34" charset="-128"/>
              </a:rPr>
              <a:t>Job name value set:</a:t>
            </a:r>
            <a:r>
              <a:rPr lang="en-US" b="1" dirty="0">
                <a:solidFill>
                  <a:srgbClr val="000000"/>
                </a:solidFill>
                <a:latin typeface="Meiryo" panose="020B0604030504040204" pitchFamily="34" charset="-128"/>
              </a:rPr>
              <a:t>NXT15_G2_JOB_ NAME_VS</a:t>
            </a:r>
          </a:p>
          <a:p>
            <a:endParaRPr lang="en-US" b="1" dirty="0">
              <a:solidFill>
                <a:srgbClr val="000000"/>
              </a:solidFill>
              <a:latin typeface="Meiryo" panose="020B0604030504040204" pitchFamily="34" charset="-128"/>
            </a:endParaRPr>
          </a:p>
          <a:p>
            <a:r>
              <a:rPr lang="en-US" dirty="0">
                <a:solidFill>
                  <a:srgbClr val="000000"/>
                </a:solidFill>
                <a:latin typeface="Meiryo" panose="020B0604030504040204" pitchFamily="34" charset="-128"/>
              </a:rPr>
              <a:t>Job code value set:</a:t>
            </a:r>
            <a:r>
              <a:rPr lang="en-US" b="1" dirty="0">
                <a:solidFill>
                  <a:srgbClr val="000000"/>
                </a:solidFill>
                <a:latin typeface="Meiryo" panose="020B0604030504040204" pitchFamily="34" charset="-128"/>
              </a:rPr>
              <a:t>NXT15_G2_JOB_ CODE_VS</a:t>
            </a:r>
          </a:p>
          <a:p>
            <a:endParaRPr lang="en-US" dirty="0">
              <a:solidFill>
                <a:srgbClr val="000000"/>
              </a:solidFill>
              <a:latin typeface="Meiryo" panose="020B0604030504040204" pitchFamily="34" charset="-128"/>
            </a:endParaRPr>
          </a:p>
          <a:p>
            <a:endParaRPr lang="en-GB" dirty="0">
              <a:effectLst/>
            </a:endParaRPr>
          </a:p>
          <a:p>
            <a:endParaRPr lang="en-GB" dirty="0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3A733C3-407B-6B88-B36D-C689C311C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57" b="15412"/>
          <a:stretch/>
        </p:blipFill>
        <p:spPr>
          <a:xfrm>
            <a:off x="4485514" y="3628103"/>
            <a:ext cx="6998562" cy="310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19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D3B66F-034D-9B3D-8263-FF22CCAED91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" t="1481" r="11279" b="11413"/>
          <a:stretch/>
        </p:blipFill>
        <p:spPr>
          <a:xfrm>
            <a:off x="4605828" y="0"/>
            <a:ext cx="6268650" cy="317986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0EA4259-4199-4F7B-8A6E-69453DA4B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65" y="284710"/>
            <a:ext cx="3230625" cy="1642413"/>
          </a:xfrm>
        </p:spPr>
        <p:txBody>
          <a:bodyPr/>
          <a:lstStyle/>
          <a:p>
            <a:r>
              <a:rPr lang="en-US" sz="1600" b="0" kern="1200" spc="150" baseline="0" dirty="0">
                <a:solidFill>
                  <a:srgbClr val="00B0F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Path: </a:t>
            </a:r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System Administrator &gt;Application&gt; Validation &gt;Value</a:t>
            </a:r>
            <a:b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</a:br>
            <a:endParaRPr lang="en-GB" sz="16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9D7C7-EEC8-9C0E-BBF0-F41D8763E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358" y="3429000"/>
            <a:ext cx="3227832" cy="2667000"/>
          </a:xfrm>
        </p:spPr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latin typeface="Meiryo" panose="020B0604030504040204" pitchFamily="34" charset="-128"/>
              </a:rPr>
              <a:t>Grade</a:t>
            </a:r>
            <a:r>
              <a:rPr lang="en-US" sz="18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 name value set:</a:t>
            </a:r>
            <a:r>
              <a:rPr lang="en-US" sz="1800" b="1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NXT15_G2_ GRADE_NAME_VS</a:t>
            </a:r>
            <a:endParaRPr lang="en-GB" dirty="0">
              <a:effectLst/>
            </a:endParaRPr>
          </a:p>
          <a:p>
            <a:endParaRPr lang="en-GB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6B33BE-0522-6ABB-293E-0C27C9E55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7" b="14695"/>
          <a:stretch/>
        </p:blipFill>
        <p:spPr>
          <a:xfrm>
            <a:off x="4605828" y="3330677"/>
            <a:ext cx="6268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13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omputer screen shot of a computer screen&#10;&#10;AI-generated content may be incorrect.">
            <a:extLst>
              <a:ext uri="{FF2B5EF4-FFF2-40B4-BE49-F238E27FC236}">
                <a16:creationId xmlns:a16="http://schemas.microsoft.com/office/drawing/2014/main" id="{8C05BAFC-9247-46D6-3A90-82F8E4831E5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" r="18408" b="13789"/>
          <a:stretch/>
        </p:blipFill>
        <p:spPr>
          <a:xfrm>
            <a:off x="4138971" y="221226"/>
            <a:ext cx="6719185" cy="297917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D6B971-729D-9AE5-8566-E731380D2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29" y="383032"/>
            <a:ext cx="3230625" cy="1327781"/>
          </a:xfrm>
        </p:spPr>
        <p:txBody>
          <a:bodyPr/>
          <a:lstStyle/>
          <a:p>
            <a:pPr marL="0" indent="0" rtl="0" eaLnBrk="1" latinLnBrk="0" hangingPunct="1">
              <a:lnSpc>
                <a:spcPct val="140000"/>
              </a:lnSpc>
              <a:spcBef>
                <a:spcPts val="1400"/>
              </a:spcBef>
            </a:pPr>
            <a:r>
              <a:rPr lang="en-US" sz="1600" b="0" kern="1200" spc="150" baseline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Position name value set:</a:t>
            </a:r>
            <a:r>
              <a:rPr lang="en-US" sz="1600" b="1" kern="1200" spc="150" baseline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NXT15_G2_ POSITION _NAME_VS</a:t>
            </a:r>
            <a:endParaRPr lang="en-GB" sz="1600" dirty="0">
              <a:effectLst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D52A9-6318-4883-D6FC-1C5B31851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929" y="3765754"/>
            <a:ext cx="3227832" cy="2872194"/>
          </a:xfrm>
        </p:spPr>
        <p:txBody>
          <a:bodyPr/>
          <a:lstStyle/>
          <a:p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Position code value set:</a:t>
            </a:r>
            <a:r>
              <a:rPr lang="en-US" sz="1600" b="1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NXT15_G2_ POSITION _CODE_VS</a:t>
            </a:r>
            <a:endParaRPr lang="en-GB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8037635-5B46-EA3C-10AF-5FE4F62CF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92" b="13549"/>
          <a:stretch/>
        </p:blipFill>
        <p:spPr>
          <a:xfrm>
            <a:off x="4138972" y="3429000"/>
            <a:ext cx="6719186" cy="312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54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2B93558-9EAE-240E-66BB-3F0A35B09A7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" r="16482" b="6455"/>
          <a:stretch/>
        </p:blipFill>
        <p:spPr>
          <a:xfrm>
            <a:off x="4558380" y="3429000"/>
            <a:ext cx="6774424" cy="33228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1EE1F3B-CBC9-A9ED-A327-9097D818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77" y="520685"/>
            <a:ext cx="3448017" cy="1150799"/>
          </a:xfrm>
        </p:spPr>
        <p:txBody>
          <a:bodyPr/>
          <a:lstStyle/>
          <a:p>
            <a:r>
              <a:rPr lang="en-US" sz="2800" dirty="0"/>
              <a:t>4.Create Business Group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222B9-F0CA-2D3B-A6DA-8CC2C1EC6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6477" y="2190739"/>
            <a:ext cx="3227832" cy="3875763"/>
          </a:xfrm>
        </p:spPr>
        <p:txBody>
          <a:bodyPr/>
          <a:lstStyle/>
          <a:p>
            <a:r>
              <a:rPr lang="en-US" sz="1800" b="0" kern="1200" spc="150" baseline="0" dirty="0">
                <a:solidFill>
                  <a:srgbClr val="00B0F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Path: </a:t>
            </a:r>
            <a:r>
              <a:rPr lang="en-US" sz="1800" dirty="0">
                <a:solidFill>
                  <a:srgbClr val="000000"/>
                </a:solidFill>
                <a:latin typeface="Meiryo" panose="020B0604030504040204" pitchFamily="34" charset="-128"/>
              </a:rPr>
              <a:t>Work Structure</a:t>
            </a:r>
            <a:r>
              <a:rPr lang="en-US" sz="18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 &gt;Organization&gt; Description</a:t>
            </a:r>
          </a:p>
          <a:p>
            <a:endParaRPr lang="en-GB" dirty="0">
              <a:effectLst/>
            </a:endParaRPr>
          </a:p>
          <a:p>
            <a:endParaRPr lang="en-GB" dirty="0"/>
          </a:p>
          <a:p>
            <a:r>
              <a:rPr lang="en-US" dirty="0">
                <a:effectLst/>
              </a:rPr>
              <a:t>Business Group name: </a:t>
            </a:r>
            <a:r>
              <a:rPr lang="en-US" b="1" dirty="0">
                <a:effectLst/>
              </a:rPr>
              <a:t>NXT15_G2_BG</a:t>
            </a:r>
            <a:endParaRPr lang="en-GB" dirty="0">
              <a:effectLst/>
            </a:endParaRPr>
          </a:p>
          <a:p>
            <a:endParaRPr lang="en-GB" dirty="0">
              <a:effectLst/>
            </a:endParaRPr>
          </a:p>
          <a:p>
            <a:endParaRPr lang="en-GB" dirty="0"/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EFF919-E178-7E2E-961E-F155758EE9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8" r="14441" b="2652"/>
          <a:stretch/>
        </p:blipFill>
        <p:spPr>
          <a:xfrm>
            <a:off x="4558380" y="106175"/>
            <a:ext cx="6774424" cy="316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7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One in a crowd">
            <a:extLst>
              <a:ext uri="{FF2B5EF4-FFF2-40B4-BE49-F238E27FC236}">
                <a16:creationId xmlns:a16="http://schemas.microsoft.com/office/drawing/2014/main" id="{C7E0FB14-3350-FA84-C815-4986EB6D49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087" r="3896" b="-1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1458D4-B89D-6C84-39EB-A4A81E85C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531" y="1042219"/>
            <a:ext cx="5274860" cy="337075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1168055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">
            <a:extLst>
              <a:ext uri="{FF2B5EF4-FFF2-40B4-BE49-F238E27FC236}">
                <a16:creationId xmlns:a16="http://schemas.microsoft.com/office/drawing/2014/main" id="{0A08CC5E-B48C-EA59-9984-593B37C5843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0" r="14367" b="17432"/>
          <a:stretch/>
        </p:blipFill>
        <p:spPr>
          <a:xfrm>
            <a:off x="4236621" y="176981"/>
            <a:ext cx="7276953" cy="315643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B8E4CFA-C88D-A75B-7CED-808F2E745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55" y="245382"/>
            <a:ext cx="3735177" cy="1622750"/>
          </a:xfrm>
        </p:spPr>
        <p:txBody>
          <a:bodyPr/>
          <a:lstStyle/>
          <a:p>
            <a:r>
              <a:rPr lang="en-US" sz="2800" dirty="0"/>
              <a:t>5.Link Business Group to Responsibility 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C28213-FA06-3BAE-94AC-3532A4562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7055" y="1995949"/>
            <a:ext cx="3912158" cy="4508516"/>
          </a:xfrm>
        </p:spPr>
        <p:txBody>
          <a:bodyPr>
            <a:normAutofit/>
          </a:bodyPr>
          <a:lstStyle/>
          <a:p>
            <a:r>
              <a:rPr lang="en-US" dirty="0"/>
              <a:t>To link Business group to the Responsibility ,We must create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Profiles options.</a:t>
            </a:r>
          </a:p>
          <a:p>
            <a:r>
              <a:rPr lang="en-US" sz="1600" b="0" kern="1200" spc="150" baseline="0" dirty="0">
                <a:solidFill>
                  <a:srgbClr val="00B0F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Path: </a:t>
            </a:r>
            <a:r>
              <a:rPr lang="en-US" sz="1600" b="0" kern="1200" spc="150" baseline="0" dirty="0">
                <a:solidFill>
                  <a:schemeClr val="tx1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Profile&gt;</a:t>
            </a:r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System</a:t>
            </a:r>
          </a:p>
          <a:p>
            <a:endParaRPr lang="en-GB" b="1" dirty="0"/>
          </a:p>
          <a:p>
            <a:pPr marL="342900" indent="-342900">
              <a:buAutoNum type="arabicParenR"/>
            </a:pPr>
            <a:r>
              <a:rPr lang="en-GB" b="1" dirty="0"/>
              <a:t>Profile:</a:t>
            </a:r>
            <a:r>
              <a:rPr lang="en-GB" b="1" dirty="0">
                <a:solidFill>
                  <a:srgbClr val="00B0F0"/>
                </a:solidFill>
              </a:rPr>
              <a:t> HR: Security </a:t>
            </a:r>
            <a:r>
              <a:rPr lang="en-US" b="1" dirty="0">
                <a:solidFill>
                  <a:srgbClr val="00B0F0"/>
                </a:solidFill>
              </a:rPr>
              <a:t>Profile</a:t>
            </a:r>
          </a:p>
          <a:p>
            <a:r>
              <a:rPr lang="en-US" dirty="0"/>
              <a:t>Responsibility:</a:t>
            </a:r>
          </a:p>
          <a:p>
            <a:r>
              <a:rPr lang="en-US" dirty="0"/>
              <a:t>-</a:t>
            </a:r>
            <a:r>
              <a:rPr lang="en-US" b="1" dirty="0"/>
              <a:t>NXT15_G2_BG</a:t>
            </a:r>
            <a:endParaRPr lang="en-US" dirty="0"/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GB" b="1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350CBD-2D4C-F6D0-C373-431E4041BA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97" b="19319"/>
          <a:stretch/>
        </p:blipFill>
        <p:spPr>
          <a:xfrm>
            <a:off x="4236621" y="3524583"/>
            <a:ext cx="7345779" cy="315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51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screenshot of a computer">
            <a:extLst>
              <a:ext uri="{FF2B5EF4-FFF2-40B4-BE49-F238E27FC236}">
                <a16:creationId xmlns:a16="http://schemas.microsoft.com/office/drawing/2014/main" id="{8AEB4C77-2D96-8CCF-C1A8-8932C54893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" t="-635" b="10566"/>
          <a:stretch/>
        </p:blipFill>
        <p:spPr>
          <a:xfrm>
            <a:off x="4689987" y="0"/>
            <a:ext cx="6774426" cy="330057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58E1790-E3C1-A9C8-791D-1C41D319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016" y="459069"/>
            <a:ext cx="3230625" cy="1573162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600" b="1" i="0" u="none" strike="noStrike" kern="1200" cap="none" spc="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2) Profile:</a:t>
            </a:r>
            <a:r>
              <a:rPr kumimoji="0" lang="en-GB" sz="1600" b="1" i="0" u="none" strike="noStrike" kern="1200" cap="none" spc="15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 HR: User Type</a:t>
            </a:r>
            <a:br>
              <a:rPr kumimoji="0" lang="en-US" sz="1600" b="1" i="0" u="none" strike="noStrike" kern="1200" cap="none" spc="15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</a:br>
            <a:br>
              <a:rPr kumimoji="0" lang="en-US" sz="1600" b="1" i="0" u="none" strike="noStrike" kern="1200" cap="none" spc="15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</a:br>
            <a:endParaRPr lang="en-GB" sz="1600" b="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44187-6449-EF1D-1ACC-3F1E128E6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2809" y="2130554"/>
            <a:ext cx="3227832" cy="3300570"/>
          </a:xfrm>
        </p:spPr>
        <p:txBody>
          <a:bodyPr/>
          <a:lstStyle/>
          <a:p>
            <a:r>
              <a:rPr lang="en-US" dirty="0"/>
              <a:t>Responsibility:</a:t>
            </a:r>
          </a:p>
          <a:p>
            <a:r>
              <a:rPr lang="en-US" dirty="0"/>
              <a:t>-</a:t>
            </a:r>
            <a:r>
              <a:rPr lang="en-US" sz="1800" b="1" kern="1200" spc="150" baseline="0" dirty="0">
                <a:solidFill>
                  <a:srgbClr val="40404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NXT15_G2_Global HRMS Manager</a:t>
            </a:r>
          </a:p>
          <a:p>
            <a:endParaRPr lang="en-US" sz="1800" b="1" dirty="0">
              <a:solidFill>
                <a:srgbClr val="404040"/>
              </a:solidFill>
              <a:latin typeface="Meiryo" panose="020B0604030504040204" pitchFamily="34" charset="-128"/>
            </a:endParaRPr>
          </a:p>
          <a:p>
            <a:r>
              <a:rPr lang="en-GB" dirty="0">
                <a:effectLst/>
              </a:rPr>
              <a:t>-</a:t>
            </a:r>
            <a:r>
              <a:rPr lang="en-GB" b="1" dirty="0">
                <a:effectLst/>
              </a:rPr>
              <a:t>HR with Payroll User</a:t>
            </a:r>
            <a:endParaRPr lang="en-GB" dirty="0">
              <a:effectLst/>
            </a:endParaRPr>
          </a:p>
          <a:p>
            <a:endParaRPr lang="en-GB" dirty="0"/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CE0B91-E9F0-4731-25D4-D2125EB8C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13" b="19170"/>
          <a:stretch/>
        </p:blipFill>
        <p:spPr>
          <a:xfrm>
            <a:off x="4689987" y="3429000"/>
            <a:ext cx="6774426" cy="307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276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3FBF6F-732E-FB26-3155-12B5151B60D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5" r="14712" b="3205"/>
          <a:stretch/>
        </p:blipFill>
        <p:spPr>
          <a:xfrm>
            <a:off x="4326296" y="785948"/>
            <a:ext cx="7059459" cy="539327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B97ED9E-E11A-5821-C850-A88880835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607" y="333872"/>
            <a:ext cx="3230625" cy="904152"/>
          </a:xfrm>
        </p:spPr>
        <p:txBody>
          <a:bodyPr/>
          <a:lstStyle/>
          <a:p>
            <a:r>
              <a:rPr lang="en-US" sz="2800" dirty="0"/>
              <a:t>6.Run Request 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5B119-B297-AC5D-DEE1-E1052A8B1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400" y="2148014"/>
            <a:ext cx="3227832" cy="4193791"/>
          </a:xfrm>
        </p:spPr>
        <p:txBody>
          <a:bodyPr>
            <a:normAutofit/>
          </a:bodyPr>
          <a:lstStyle/>
          <a:p>
            <a:r>
              <a:rPr lang="en-GB" b="0" i="0" u="none" strike="noStrike" dirty="0">
                <a:solidFill>
                  <a:srgbClr val="00B0F0"/>
                </a:solidFill>
                <a:effectLst/>
              </a:rPr>
              <a:t>Path:</a:t>
            </a:r>
            <a:r>
              <a:rPr lang="en-GB" dirty="0">
                <a:solidFill>
                  <a:srgbClr val="000000"/>
                </a:solidFill>
              </a:rPr>
              <a:t> V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iew&gt;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Requests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&gt;submit a new request</a:t>
            </a:r>
          </a:p>
          <a:p>
            <a:endParaRPr lang="en-GB" dirty="0">
              <a:solidFill>
                <a:srgbClr val="000000"/>
              </a:solidFill>
            </a:endParaRPr>
          </a:p>
          <a:p>
            <a:endParaRPr lang="en-GB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Request name : </a:t>
            </a:r>
          </a:p>
          <a:p>
            <a:r>
              <a:rPr lang="en-US" b="1" dirty="0">
                <a:solidFill>
                  <a:srgbClr val="000000"/>
                </a:solidFill>
              </a:rPr>
              <a:t>International HRMS Setup</a:t>
            </a:r>
            <a:endParaRPr lang="en-GB" b="1" dirty="0">
              <a:solidFill>
                <a:srgbClr val="000000"/>
              </a:solidFill>
            </a:endParaRPr>
          </a:p>
          <a:p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8632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omputer screen with a login page&#10;&#10;AI-generated content may be incorrect.">
            <a:extLst>
              <a:ext uri="{FF2B5EF4-FFF2-40B4-BE49-F238E27FC236}">
                <a16:creationId xmlns:a16="http://schemas.microsoft.com/office/drawing/2014/main" id="{4FE302A9-CE36-4749-1E89-8321017687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6" r="19189" b="7726"/>
          <a:stretch/>
        </p:blipFill>
        <p:spPr>
          <a:xfrm>
            <a:off x="3785420" y="70112"/>
            <a:ext cx="8176564" cy="292570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7125A6B-EA48-496D-29C6-DD3642C27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224" y="281830"/>
            <a:ext cx="3853164" cy="1723951"/>
          </a:xfrm>
        </p:spPr>
        <p:txBody>
          <a:bodyPr/>
          <a:lstStyle/>
          <a:p>
            <a:r>
              <a:rPr lang="en-US" sz="2800" dirty="0"/>
              <a:t>7.Create and Define Organization 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22142-E558-FB3C-7560-ACB6195C2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0016" y="2496219"/>
            <a:ext cx="3227832" cy="3727599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Meiryo" panose="020B0604030504040204" pitchFamily="34" charset="-128"/>
              </a:rPr>
              <a:t>Path: </a:t>
            </a:r>
            <a:r>
              <a:rPr lang="en-US" sz="1600" dirty="0">
                <a:solidFill>
                  <a:srgbClr val="000000"/>
                </a:solidFill>
                <a:latin typeface="Meiryo" panose="020B0604030504040204" pitchFamily="34" charset="-128"/>
              </a:rPr>
              <a:t>Work Structure</a:t>
            </a:r>
            <a:r>
              <a:rPr lang="en-US" sz="1600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 &gt;Organization&gt; Description</a:t>
            </a:r>
          </a:p>
          <a:p>
            <a:endParaRPr lang="en-GB" dirty="0"/>
          </a:p>
          <a:p>
            <a:r>
              <a:rPr lang="en-GB" dirty="0"/>
              <a:t>Organization name:</a:t>
            </a:r>
          </a:p>
          <a:p>
            <a:r>
              <a:rPr lang="en-GB" b="1" dirty="0"/>
              <a:t>-Finance</a:t>
            </a:r>
          </a:p>
          <a:p>
            <a:r>
              <a:rPr lang="en-GB" b="1" dirty="0"/>
              <a:t>-Risk</a:t>
            </a:r>
            <a:endParaRPr lang="en-GB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5558F09-D28A-507E-AAA5-69B81E4A7B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8" r="15989"/>
          <a:stretch/>
        </p:blipFill>
        <p:spPr>
          <a:xfrm>
            <a:off x="3785420" y="3146928"/>
            <a:ext cx="8176564" cy="364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0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378A97-C50D-3026-E2C8-4F9FB6A29C6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" t="11875" r="4306" b="7567"/>
          <a:stretch/>
        </p:blipFill>
        <p:spPr>
          <a:xfrm>
            <a:off x="4114799" y="127226"/>
            <a:ext cx="7873139" cy="308092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9DC76F-7AC7-E72A-0EFC-F84E97BD1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21" y="291663"/>
            <a:ext cx="3230625" cy="1134014"/>
          </a:xfrm>
        </p:spPr>
        <p:txBody>
          <a:bodyPr/>
          <a:lstStyle/>
          <a:p>
            <a:r>
              <a:rPr lang="en-US" sz="2800" dirty="0"/>
              <a:t>8.Define the 6 Flex fields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7B98-D164-52AE-E54E-95E0A7B84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5714" y="2094271"/>
            <a:ext cx="3227832" cy="4227871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Meiryo" panose="020B0604030504040204" pitchFamily="34" charset="-128"/>
              </a:rPr>
              <a:t>Path: </a:t>
            </a:r>
            <a:r>
              <a:rPr lang="en-US" dirty="0">
                <a:solidFill>
                  <a:srgbClr val="000000"/>
                </a:solidFill>
                <a:latin typeface="Meiryo" panose="020B0604030504040204" pitchFamily="34" charset="-128"/>
              </a:rPr>
              <a:t>Work Structure</a:t>
            </a:r>
            <a:r>
              <a:rPr lang="en-US" b="0" kern="1200" spc="150" baseline="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+mn-ea"/>
                <a:cs typeface="+mn-cs"/>
              </a:rPr>
              <a:t> &gt;Job&gt; Description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Job name:</a:t>
            </a:r>
          </a:p>
          <a:p>
            <a:r>
              <a:rPr lang="en-GB" b="1" dirty="0"/>
              <a:t>-Accountant</a:t>
            </a:r>
          </a:p>
          <a:p>
            <a:r>
              <a:rPr lang="en-GB" b="1" dirty="0"/>
              <a:t>-Team Leader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61C724-3026-B863-D3BE-F1CA74946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79" r="20849" b="5663"/>
          <a:stretch/>
        </p:blipFill>
        <p:spPr>
          <a:xfrm>
            <a:off x="4114799" y="3303639"/>
            <a:ext cx="7873139" cy="342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59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BA7D2EB-42B1-480E-917C-B32DADD480D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7" t="2890" r="12527" b="3086"/>
          <a:stretch/>
        </p:blipFill>
        <p:spPr>
          <a:xfrm>
            <a:off x="3903406" y="116238"/>
            <a:ext cx="7973961" cy="331276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39EF0B-CF13-DF21-EC83-61EEB2C32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11" y="274878"/>
            <a:ext cx="3230625" cy="993483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ts val="1400"/>
              </a:spcBef>
            </a:pPr>
            <a:r>
              <a:rPr lang="en-US" sz="1600" b="0" dirty="0">
                <a:solidFill>
                  <a:srgbClr val="00B0F0"/>
                </a:solidFill>
                <a:latin typeface="+mn-lt"/>
              </a:rPr>
              <a:t>Path: </a:t>
            </a:r>
            <a:r>
              <a:rPr lang="en-US" sz="1600" b="0" dirty="0">
                <a:solidFill>
                  <a:schemeClr val="tx1"/>
                </a:solidFill>
                <a:latin typeface="+mn-lt"/>
              </a:rPr>
              <a:t>Work Structure &gt; Position &gt; description</a:t>
            </a:r>
            <a:endParaRPr lang="en-GB" sz="1600" b="0" dirty="0">
              <a:solidFill>
                <a:srgbClr val="00B0F0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22B38-2EDA-F19E-F323-4E48679F3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3404" y="1992901"/>
            <a:ext cx="3227832" cy="3847460"/>
          </a:xfrm>
        </p:spPr>
        <p:txBody>
          <a:bodyPr/>
          <a:lstStyle/>
          <a:p>
            <a:r>
              <a:rPr lang="en-US" dirty="0"/>
              <a:t>Position=   </a:t>
            </a:r>
            <a:r>
              <a:rPr lang="en-US" b="1" dirty="0">
                <a:solidFill>
                  <a:srgbClr val="FF0000"/>
                </a:solidFill>
              </a:rPr>
              <a:t>Organization+ Job 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Position name:</a:t>
            </a:r>
          </a:p>
          <a:p>
            <a:r>
              <a:rPr lang="en-US" b="1" dirty="0">
                <a:solidFill>
                  <a:schemeClr val="tx1"/>
                </a:solidFill>
              </a:rPr>
              <a:t>-Finance Accountant </a:t>
            </a:r>
          </a:p>
          <a:p>
            <a:r>
              <a:rPr lang="en-US" b="1" dirty="0">
                <a:solidFill>
                  <a:schemeClr val="tx1"/>
                </a:solidFill>
              </a:rPr>
              <a:t>-Risk Team Leader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313A36-B81F-42A7-A4A0-61B163754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" r="22016" b="4618"/>
          <a:stretch/>
        </p:blipFill>
        <p:spPr>
          <a:xfrm>
            <a:off x="3903406" y="3519947"/>
            <a:ext cx="7973961" cy="322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74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6308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holding a puzzle piece">
            <a:extLst>
              <a:ext uri="{FF2B5EF4-FFF2-40B4-BE49-F238E27FC236}">
                <a16:creationId xmlns:a16="http://schemas.microsoft.com/office/drawing/2014/main" id="{4235A852-FF02-1980-A7B7-87A715203E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2214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722217-DABD-EB2D-5521-075242BEE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dirty="0"/>
              <a:t>3.People Management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40C4F-3CCA-F288-E12D-DE382F609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61440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new employees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assignment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address contact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special information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others phone, contact, qualification</a:t>
            </a:r>
          </a:p>
        </p:txBody>
      </p:sp>
    </p:spTree>
    <p:extLst>
      <p:ext uri="{BB962C8B-B14F-4D97-AF65-F5344CB8AC3E}">
        <p14:creationId xmlns:p14="http://schemas.microsoft.com/office/powerpoint/2010/main" val="15950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FDE0E-ADDB-A652-5F61-7E1AFF24E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New employees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FAD9DDB-1B01-9C86-DCD7-88F764DC1C1E}"/>
              </a:ext>
            </a:extLst>
          </p:cNvPr>
          <p:cNvGraphicFramePr>
            <a:graphicFrameLocks noGrp="1"/>
          </p:cNvGraphicFramePr>
          <p:nvPr/>
        </p:nvGraphicFramePr>
        <p:xfrm>
          <a:off x="1368544" y="1526082"/>
          <a:ext cx="9985256" cy="5160464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7986396">
                  <a:extLst>
                    <a:ext uri="{9D8B030D-6E8A-4147-A177-3AD203B41FA5}">
                      <a16:colId xmlns:a16="http://schemas.microsoft.com/office/drawing/2014/main" val="387230550"/>
                    </a:ext>
                  </a:extLst>
                </a:gridCol>
                <a:gridCol w="1998860">
                  <a:extLst>
                    <a:ext uri="{9D8B030D-6E8A-4147-A177-3AD203B41FA5}">
                      <a16:colId xmlns:a16="http://schemas.microsoft.com/office/drawing/2014/main" val="3431897141"/>
                    </a:ext>
                  </a:extLst>
                </a:gridCol>
              </a:tblGrid>
              <a:tr h="7660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600" u="none" strike="noStrike" dirty="0">
                          <a:effectLst/>
                        </a:rPr>
                        <a:t>Name</a:t>
                      </a:r>
                      <a:endParaRPr lang="en-US" sz="3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600" u="none" strike="noStrike" dirty="0">
                          <a:effectLst/>
                        </a:rPr>
                        <a:t>Age</a:t>
                      </a:r>
                      <a:endParaRPr lang="en-US" sz="3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2930410008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</a:rPr>
                        <a:t>Mohamed Sayed Ahmed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128690002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</a:rPr>
                        <a:t>Nada Omar Mohamed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25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476074901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</a:rPr>
                        <a:t>Omnia Mohamed Ayman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27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535450831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</a:rPr>
                        <a:t>Ahmed Mustafa Islam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38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45310490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</a:rPr>
                        <a:t>Fares Ibrahim Omar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50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2395537245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</a:rPr>
                        <a:t>Radwa Gamal Mohamed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23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010541704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</a:rPr>
                        <a:t>Amir Waheed Saeed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42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546202168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</a:rPr>
                        <a:t>Cristina Raouf Sobhy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34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1549754401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</a:rPr>
                        <a:t>Esraa</a:t>
                      </a:r>
                      <a:r>
                        <a:rPr lang="en-US" sz="2400" u="none" strike="noStrike" dirty="0">
                          <a:effectLst/>
                        </a:rPr>
                        <a:t> Mohamed Abdullah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24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018546175"/>
                  </a:ext>
                </a:extLst>
              </a:tr>
              <a:tr h="43944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</a:rPr>
                        <a:t>Reham</a:t>
                      </a:r>
                      <a:r>
                        <a:rPr lang="en-US" sz="2400" u="none" strike="noStrike" dirty="0">
                          <a:effectLst/>
                        </a:rPr>
                        <a:t> Refaat El-</a:t>
                      </a:r>
                      <a:r>
                        <a:rPr lang="en-US" sz="2400" u="none" strike="noStrike" dirty="0" err="1">
                          <a:effectLst/>
                        </a:rPr>
                        <a:t>Hosseiny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22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2278483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221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C3471-9261-C21F-3518-60EA2F27F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From people &gt;&gt;Enter and maintain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7A300E1-CB0E-1882-E057-AC40CA9F3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7293" y="914401"/>
            <a:ext cx="7357285" cy="458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97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132AB-5E77-A1EF-B009-9887023F5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1174" y="717755"/>
            <a:ext cx="3134371" cy="695622"/>
          </a:xfrm>
        </p:spPr>
        <p:txBody>
          <a:bodyPr anchor="b">
            <a:normAutofit/>
          </a:bodyPr>
          <a:lstStyle/>
          <a:p>
            <a:r>
              <a:rPr lang="en-US" sz="800" dirty="0"/>
              <a:t>.</a:t>
            </a:r>
            <a:endParaRPr lang="en-GB" sz="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90796-CECC-1544-6F68-90FE78259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615" y="678426"/>
            <a:ext cx="9687127" cy="524648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Esraa Ibrahim Mohamed </a:t>
            </a:r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(Set up and Work structure)</a:t>
            </a:r>
            <a:r>
              <a:rPr lang="en-US" sz="28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D. Mohamed Omar Abdul Fatah </a:t>
            </a:r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(People Management)</a:t>
            </a:r>
            <a:endParaRPr lang="en-US" sz="28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Kamla Medhat El-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hoseny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(Payroll)</a:t>
            </a:r>
            <a:endParaRPr lang="en-US" sz="28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Mustafa Sami Mohamed </a:t>
            </a:r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(Payroll)</a:t>
            </a:r>
            <a:endParaRPr lang="en-GB" sz="2800" b="1" i="1" dirty="0"/>
          </a:p>
        </p:txBody>
      </p:sp>
    </p:spTree>
    <p:extLst>
      <p:ext uri="{BB962C8B-B14F-4D97-AF65-F5344CB8AC3E}">
        <p14:creationId xmlns:p14="http://schemas.microsoft.com/office/powerpoint/2010/main" val="27319695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6E55-D497-B7A6-7D51-BDD90696F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date  if needed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AA288A-0862-A4C6-1E72-F4E10DBAA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4585" y="1825625"/>
            <a:ext cx="8202830" cy="4351338"/>
          </a:xfrm>
        </p:spPr>
      </p:pic>
    </p:spTree>
    <p:extLst>
      <p:ext uri="{BB962C8B-B14F-4D97-AF65-F5344CB8AC3E}">
        <p14:creationId xmlns:p14="http://schemas.microsoft.com/office/powerpoint/2010/main" val="3551069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9E80-70ED-3C19-89E3-4BD89406A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new employee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D25D35-8F88-7E1E-6425-9B08ED563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8724" y="1825625"/>
            <a:ext cx="7574551" cy="4351338"/>
          </a:xfrm>
        </p:spPr>
      </p:pic>
    </p:spTree>
    <p:extLst>
      <p:ext uri="{BB962C8B-B14F-4D97-AF65-F5344CB8AC3E}">
        <p14:creationId xmlns:p14="http://schemas.microsoft.com/office/powerpoint/2010/main" val="287350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AEA0D6-89CF-30AF-20FF-1549B3DEA572}"/>
              </a:ext>
            </a:extLst>
          </p:cNvPr>
          <p:cNvGraphicFramePr>
            <a:graphicFrameLocks noGrp="1"/>
          </p:cNvGraphicFramePr>
          <p:nvPr/>
        </p:nvGraphicFramePr>
        <p:xfrm>
          <a:off x="666750" y="1559389"/>
          <a:ext cx="10312408" cy="417466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3683003">
                  <a:extLst>
                    <a:ext uri="{9D8B030D-6E8A-4147-A177-3AD203B41FA5}">
                      <a16:colId xmlns:a16="http://schemas.microsoft.com/office/drawing/2014/main" val="4115290495"/>
                    </a:ext>
                  </a:extLst>
                </a:gridCol>
                <a:gridCol w="6629405">
                  <a:extLst>
                    <a:ext uri="{9D8B030D-6E8A-4147-A177-3AD203B41FA5}">
                      <a16:colId xmlns:a16="http://schemas.microsoft.com/office/drawing/2014/main" val="2226343644"/>
                    </a:ext>
                  </a:extLst>
                </a:gridCol>
              </a:tblGrid>
              <a:tr h="11063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600" b="1" u="none" strike="noStrike" dirty="0">
                          <a:effectLst/>
                        </a:rPr>
                        <a:t>Last </a:t>
                      </a:r>
                      <a:endParaRPr lang="en-US" sz="3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600" b="1" u="none" strike="noStrike" dirty="0">
                          <a:effectLst/>
                        </a:rPr>
                        <a:t>Ahmed</a:t>
                      </a:r>
                      <a:endParaRPr lang="en-US" sz="3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714122366"/>
                  </a:ext>
                </a:extLst>
              </a:tr>
              <a:tr h="613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</a:t>
                      </a: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Mohamed</a:t>
                      </a: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994904472"/>
                  </a:ext>
                </a:extLst>
              </a:tr>
              <a:tr h="613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 </a:t>
                      </a: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Mr.</a:t>
                      </a: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270721158"/>
                  </a:ext>
                </a:extLst>
              </a:tr>
              <a:tr h="613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Middle</a:t>
                      </a: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Sayed</a:t>
                      </a: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1186292950"/>
                  </a:ext>
                </a:extLst>
              </a:tr>
              <a:tr h="613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action</a:t>
                      </a: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Create employment</a:t>
                      </a: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2312933606"/>
                  </a:ext>
                </a:extLst>
              </a:tr>
              <a:tr h="613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 type</a:t>
                      </a: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</a:t>
                      </a: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3388239296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191222E-67E0-59BB-0427-7218B840220D}"/>
              </a:ext>
            </a:extLst>
          </p:cNvPr>
          <p:cNvSpPr txBox="1">
            <a:spLocks/>
          </p:cNvSpPr>
          <p:nvPr/>
        </p:nvSpPr>
        <p:spPr>
          <a:xfrm>
            <a:off x="666750" y="207499"/>
            <a:ext cx="10312408" cy="1028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Added employee data for Mr. Mohamed Sayed Ahmed </a:t>
            </a:r>
          </a:p>
        </p:txBody>
      </p:sp>
    </p:spTree>
    <p:extLst>
      <p:ext uri="{BB962C8B-B14F-4D97-AF65-F5344CB8AC3E}">
        <p14:creationId xmlns:p14="http://schemas.microsoft.com/office/powerpoint/2010/main" val="184270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EB60-2C47-A469-3B31-E3E0877F6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07499"/>
            <a:ext cx="10312408" cy="1028040"/>
          </a:xfrm>
        </p:spPr>
        <p:txBody>
          <a:bodyPr>
            <a:normAutofit/>
          </a:bodyPr>
          <a:lstStyle/>
          <a:p>
            <a:r>
              <a:rPr lang="en-US" sz="2800" dirty="0"/>
              <a:t>Added employee data for Mr. Mohamed Sayed Ahmed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781644-CF39-0065-5FCF-0B73747DDB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139" y="2469686"/>
            <a:ext cx="8775719" cy="435133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0BDCA4-2B6C-1F6A-247A-47FD0137D170}"/>
              </a:ext>
            </a:extLst>
          </p:cNvPr>
          <p:cNvGraphicFramePr>
            <a:graphicFrameLocks noGrp="1"/>
          </p:cNvGraphicFramePr>
          <p:nvPr/>
        </p:nvGraphicFramePr>
        <p:xfrm>
          <a:off x="666750" y="1156628"/>
          <a:ext cx="9334500" cy="1180172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7073009">
                  <a:extLst>
                    <a:ext uri="{9D8B030D-6E8A-4147-A177-3AD203B41FA5}">
                      <a16:colId xmlns:a16="http://schemas.microsoft.com/office/drawing/2014/main" val="4115290495"/>
                    </a:ext>
                  </a:extLst>
                </a:gridCol>
                <a:gridCol w="2261491">
                  <a:extLst>
                    <a:ext uri="{9D8B030D-6E8A-4147-A177-3AD203B41FA5}">
                      <a16:colId xmlns:a16="http://schemas.microsoft.com/office/drawing/2014/main" val="2226343644"/>
                    </a:ext>
                  </a:extLst>
                </a:gridCol>
              </a:tblGrid>
              <a:tr h="7591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Name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714122366"/>
                  </a:ext>
                </a:extLst>
              </a:tr>
              <a:tr h="4210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Mohamed Sayed Ahmed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45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3" marR="8773" marT="8773" marB="0" anchor="ctr"/>
                </a:tc>
                <a:extLst>
                  <a:ext uri="{0D108BD9-81ED-4DB2-BD59-A6C34878D82A}">
                    <a16:rowId xmlns:a16="http://schemas.microsoft.com/office/drawing/2014/main" val="994904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47688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7D143-65DC-0E0A-4109-C9ABA9E5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1CC51-0E1B-E24E-C3F5-E0A1FADF3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F586E-5BCD-B5A5-AE35-075EEE23F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377" y="1496219"/>
            <a:ext cx="8729475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39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D9E6F8-B3D2-8C69-72AD-76ADB1CA56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 b="-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72383FA-1A59-70FC-FE2E-2301B5EC8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409" y="4610101"/>
            <a:ext cx="3970941" cy="1181100"/>
          </a:xfrm>
        </p:spPr>
        <p:txBody>
          <a:bodyPr>
            <a:normAutofit/>
          </a:bodyPr>
          <a:lstStyle/>
          <a:p>
            <a:r>
              <a:rPr lang="en-US" sz="3600" b="1" dirty="0"/>
              <a:t>Save the data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EB5B317-29A4-F9BD-3470-9FEC600AB8E2}"/>
              </a:ext>
            </a:extLst>
          </p:cNvPr>
          <p:cNvCxnSpPr/>
          <p:nvPr/>
        </p:nvCxnSpPr>
        <p:spPr>
          <a:xfrm flipH="1" flipV="1">
            <a:off x="1276348" y="781050"/>
            <a:ext cx="5998384" cy="382905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3573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9FA1EC-9243-54AB-07B8-2C93D7396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849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FF2A04E-A634-3380-0D67-970851A13CA5}"/>
              </a:ext>
            </a:extLst>
          </p:cNvPr>
          <p:cNvSpPr/>
          <p:nvPr/>
        </p:nvSpPr>
        <p:spPr>
          <a:xfrm>
            <a:off x="7791450" y="2667000"/>
            <a:ext cx="2343150" cy="1028700"/>
          </a:xfrm>
          <a:prstGeom prst="ellipse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FB795F-27A0-AC78-2087-F59393839820}"/>
              </a:ext>
            </a:extLst>
          </p:cNvPr>
          <p:cNvSpPr txBox="1"/>
          <p:nvPr/>
        </p:nvSpPr>
        <p:spPr>
          <a:xfrm>
            <a:off x="457200" y="3657600"/>
            <a:ext cx="9944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The employee created with number  2540</a:t>
            </a:r>
          </a:p>
        </p:txBody>
      </p:sp>
    </p:spTree>
    <p:extLst>
      <p:ext uri="{BB962C8B-B14F-4D97-AF65-F5344CB8AC3E}">
        <p14:creationId xmlns:p14="http://schemas.microsoft.com/office/powerpoint/2010/main" val="3347162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662E6-B5E8-6387-DA99-F9218CFF0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Then we will add all the employees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B205428-6AE7-F04E-15B8-2C1346FB1B4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906587" y="643466"/>
          <a:ext cx="6522160" cy="55687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61632">
                  <a:extLst>
                    <a:ext uri="{9D8B030D-6E8A-4147-A177-3AD203B41FA5}">
                      <a16:colId xmlns:a16="http://schemas.microsoft.com/office/drawing/2014/main" val="3585968257"/>
                    </a:ext>
                  </a:extLst>
                </a:gridCol>
                <a:gridCol w="3726058">
                  <a:extLst>
                    <a:ext uri="{9D8B030D-6E8A-4147-A177-3AD203B41FA5}">
                      <a16:colId xmlns:a16="http://schemas.microsoft.com/office/drawing/2014/main" val="207903106"/>
                    </a:ext>
                  </a:extLst>
                </a:gridCol>
                <a:gridCol w="1234470">
                  <a:extLst>
                    <a:ext uri="{9D8B030D-6E8A-4147-A177-3AD203B41FA5}">
                      <a16:colId xmlns:a16="http://schemas.microsoft.com/office/drawing/2014/main" val="1722760577"/>
                    </a:ext>
                  </a:extLst>
                </a:gridCol>
              </a:tblGrid>
              <a:tr h="52551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Number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Age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5643856"/>
                  </a:ext>
                </a:extLst>
              </a:tr>
              <a:tr h="525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2540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Mohamed Sayed Ahmed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1079371"/>
                  </a:ext>
                </a:extLst>
              </a:tr>
              <a:tr h="483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2541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Nada Omar Mohamed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301771"/>
                  </a:ext>
                </a:extLst>
              </a:tr>
              <a:tr h="525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2542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Omnia Mohamed Ayman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9855105"/>
                  </a:ext>
                </a:extLst>
              </a:tr>
              <a:tr h="483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2543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Ahmed Mustafa Islam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38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183389"/>
                  </a:ext>
                </a:extLst>
              </a:tr>
              <a:tr h="525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2544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Fares Ibrahim Omar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50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8527183"/>
                  </a:ext>
                </a:extLst>
              </a:tr>
              <a:tr h="483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2545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Radwa Gamal Mohamed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05075"/>
                  </a:ext>
                </a:extLst>
              </a:tr>
              <a:tr h="525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2546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Amir Waheed Saeed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019053"/>
                  </a:ext>
                </a:extLst>
              </a:tr>
              <a:tr h="483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2547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Cristina Raouf Sobhy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448204"/>
                  </a:ext>
                </a:extLst>
              </a:tr>
              <a:tr h="525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2548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Esraa Mohamed Abdullah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5816944"/>
                  </a:ext>
                </a:extLst>
              </a:tr>
              <a:tr h="483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2549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244" marR="13244" marT="88998" marB="8899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Reham Refaat El-Hosseiny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7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en-US" sz="17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4" marR="13244" marT="88998" marB="889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555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75193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Triangle 3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A41CF5-4775-F212-355F-12611B6FD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83528"/>
            <a:ext cx="5925989" cy="31675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9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assignment</a:t>
            </a:r>
            <a:endParaRPr lang="en-US" sz="89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 descr="Pencil">
            <a:extLst>
              <a:ext uri="{FF2B5EF4-FFF2-40B4-BE49-F238E27FC236}">
                <a16:creationId xmlns:a16="http://schemas.microsoft.com/office/drawing/2014/main" id="{198AC654-86F6-28E0-561E-4D9D576CD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9140" y="2209474"/>
            <a:ext cx="2489416" cy="248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098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DFAF3-E1FF-CCB9-CC58-861165F07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assignment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A21B05-6345-AFC6-9FD9-1D52591E6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80018"/>
            <a:ext cx="6780700" cy="469563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BA2579-4B4C-819D-827C-E953690837EC}"/>
              </a:ext>
            </a:extLst>
          </p:cNvPr>
          <p:cNvCxnSpPr>
            <a:cxnSpLocks/>
          </p:cNvCxnSpPr>
          <p:nvPr/>
        </p:nvCxnSpPr>
        <p:spPr>
          <a:xfrm>
            <a:off x="2933702" y="3427835"/>
            <a:ext cx="4800598" cy="1696615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85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6BDEE0-0B17-EE37-87A8-0FEF3257C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04" y="32935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2CE92-E6F3-23DD-A308-847241783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04" y="2211706"/>
            <a:ext cx="8391967" cy="2846567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Setup the ERP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Work Structure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Create </a:t>
            </a:r>
            <a:r>
              <a:rPr lang="en-US" dirty="0"/>
              <a:t>People Management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and Organize Payroll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4F9CCCA-C33A-6CE3-95DF-B2C7210E066A}"/>
              </a:ext>
            </a:extLst>
          </p:cNvPr>
          <p:cNvCxnSpPr/>
          <p:nvPr/>
        </p:nvCxnSpPr>
        <p:spPr>
          <a:xfrm>
            <a:off x="375104" y="1808480"/>
            <a:ext cx="839196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6482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DC95-146A-BE16-DB13-42CB65E90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0820" y="741391"/>
            <a:ext cx="6705206" cy="16162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b="1" kern="1200" dirty="0">
                <a:latin typeface="+mj-lt"/>
                <a:ea typeface="+mj-ea"/>
                <a:cs typeface="+mj-cs"/>
              </a:rPr>
              <a:t>assignment</a:t>
            </a:r>
            <a:endParaRPr lang="en-US" sz="4800" kern="12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7ED9EE-380C-224B-8619-61C6C01B1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BEA0657-2676-EBD0-330D-2DE1D716D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BD4BE5-70D5-796C-F818-10F0570E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17F6030-3098-A22C-8CE6-3AE5B7E7793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7248" y="2779143"/>
          <a:ext cx="10477503" cy="1849846"/>
        </p:xfrm>
        <a:graphic>
          <a:graphicData uri="http://schemas.openxmlformats.org/drawingml/2006/table">
            <a:tbl>
              <a:tblPr firstRow="1"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1277627">
                  <a:extLst>
                    <a:ext uri="{9D8B030D-6E8A-4147-A177-3AD203B41FA5}">
                      <a16:colId xmlns:a16="http://schemas.microsoft.com/office/drawing/2014/main" val="3992875731"/>
                    </a:ext>
                  </a:extLst>
                </a:gridCol>
                <a:gridCol w="1652862">
                  <a:extLst>
                    <a:ext uri="{9D8B030D-6E8A-4147-A177-3AD203B41FA5}">
                      <a16:colId xmlns:a16="http://schemas.microsoft.com/office/drawing/2014/main" val="871664607"/>
                    </a:ext>
                  </a:extLst>
                </a:gridCol>
                <a:gridCol w="824869">
                  <a:extLst>
                    <a:ext uri="{9D8B030D-6E8A-4147-A177-3AD203B41FA5}">
                      <a16:colId xmlns:a16="http://schemas.microsoft.com/office/drawing/2014/main" val="4261310361"/>
                    </a:ext>
                  </a:extLst>
                </a:gridCol>
                <a:gridCol w="1817876">
                  <a:extLst>
                    <a:ext uri="{9D8B030D-6E8A-4147-A177-3AD203B41FA5}">
                      <a16:colId xmlns:a16="http://schemas.microsoft.com/office/drawing/2014/main" val="2504408566"/>
                    </a:ext>
                  </a:extLst>
                </a:gridCol>
                <a:gridCol w="1817876">
                  <a:extLst>
                    <a:ext uri="{9D8B030D-6E8A-4147-A177-3AD203B41FA5}">
                      <a16:colId xmlns:a16="http://schemas.microsoft.com/office/drawing/2014/main" val="1479833649"/>
                    </a:ext>
                  </a:extLst>
                </a:gridCol>
                <a:gridCol w="1966561">
                  <a:extLst>
                    <a:ext uri="{9D8B030D-6E8A-4147-A177-3AD203B41FA5}">
                      <a16:colId xmlns:a16="http://schemas.microsoft.com/office/drawing/2014/main" val="465685978"/>
                    </a:ext>
                  </a:extLst>
                </a:gridCol>
                <a:gridCol w="1119832">
                  <a:extLst>
                    <a:ext uri="{9D8B030D-6E8A-4147-A177-3AD203B41FA5}">
                      <a16:colId xmlns:a16="http://schemas.microsoft.com/office/drawing/2014/main" val="966835842"/>
                    </a:ext>
                  </a:extLst>
                </a:gridCol>
              </a:tblGrid>
              <a:tr h="5275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Number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Age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Jop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Position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Organization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Grade</a:t>
                      </a:r>
                      <a:endParaRPr lang="en-US" sz="1500" b="1" i="0" u="none" strike="noStrike" cap="all" spc="6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472" marR="128472" marT="128472" marB="12847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0672067"/>
                  </a:ext>
                </a:extLst>
              </a:tr>
              <a:tr h="13222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2540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Mohamed Sayed Ahmed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Accountant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Finance Accountant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Finance</a:t>
                      </a:r>
                      <a:endParaRPr lang="en-US" sz="2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C-1</a:t>
                      </a:r>
                      <a:endParaRPr lang="en-US" sz="2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2" marR="8922" marT="8922" marB="8564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2300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61089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A7988-5CDD-6940-028E-ABE00B77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organization / finance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992376-F51C-7878-999B-A71563021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7808" y="1825625"/>
            <a:ext cx="8656384" cy="4351338"/>
          </a:xfrm>
        </p:spPr>
      </p:pic>
    </p:spTree>
    <p:extLst>
      <p:ext uri="{BB962C8B-B14F-4D97-AF65-F5344CB8AC3E}">
        <p14:creationId xmlns:p14="http://schemas.microsoft.com/office/powerpoint/2010/main" val="41113663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21DD-6EFA-CB68-0DAE-09623805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job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609C2D-626F-A62D-3BCE-D67E966B1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1483" y="1825625"/>
            <a:ext cx="7089033" cy="4351338"/>
          </a:xfrm>
        </p:spPr>
      </p:pic>
    </p:spTree>
    <p:extLst>
      <p:ext uri="{BB962C8B-B14F-4D97-AF65-F5344CB8AC3E}">
        <p14:creationId xmlns:p14="http://schemas.microsoft.com/office/powerpoint/2010/main" val="2007433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92BBE-4CEF-2257-8CFF-673941DD0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grade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983741-FDDF-305F-838B-5D91F5186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2445" y="1825625"/>
            <a:ext cx="5847110" cy="4351338"/>
          </a:xfrm>
        </p:spPr>
      </p:pic>
    </p:spTree>
    <p:extLst>
      <p:ext uri="{BB962C8B-B14F-4D97-AF65-F5344CB8AC3E}">
        <p14:creationId xmlns:p14="http://schemas.microsoft.com/office/powerpoint/2010/main" val="29117936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BDBE4-4973-8DD0-FD0B-43BF0B394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location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7E81BD-19FD-4E51-528F-E552005B6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5455" y="1825625"/>
            <a:ext cx="5861089" cy="4351338"/>
          </a:xfrm>
        </p:spPr>
      </p:pic>
    </p:spTree>
    <p:extLst>
      <p:ext uri="{BB962C8B-B14F-4D97-AF65-F5344CB8AC3E}">
        <p14:creationId xmlns:p14="http://schemas.microsoft.com/office/powerpoint/2010/main" val="27191300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537BC-64C0-EDEF-9920-6125ADB0B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5241-6EA1-4C9D-D9B7-141E5AC5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location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8DEA62-CBE2-00C6-7BC5-BC9672A40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5455" y="1825625"/>
            <a:ext cx="5861089" cy="4351338"/>
          </a:xfrm>
        </p:spPr>
      </p:pic>
    </p:spTree>
    <p:extLst>
      <p:ext uri="{BB962C8B-B14F-4D97-AF65-F5344CB8AC3E}">
        <p14:creationId xmlns:p14="http://schemas.microsoft.com/office/powerpoint/2010/main" val="42644288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0212A-F9C0-9C4B-7579-BADD52C6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 position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7341E8-917E-946A-61CB-CBA6E1D7A5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7504" y="1825625"/>
            <a:ext cx="8216991" cy="4351338"/>
          </a:xfrm>
        </p:spPr>
      </p:pic>
    </p:spTree>
    <p:extLst>
      <p:ext uri="{BB962C8B-B14F-4D97-AF65-F5344CB8AC3E}">
        <p14:creationId xmlns:p14="http://schemas.microsoft.com/office/powerpoint/2010/main" val="37885127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51FDB-840B-D4BC-A780-97EE751F5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latin typeface="+mj-lt"/>
                <a:ea typeface="+mj-ea"/>
                <a:cs typeface="+mj-cs"/>
              </a:rPr>
              <a:t>Assignment for all the employees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A49703-A2AD-25CF-2FE8-3B2C9B9537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4350" y="1690689"/>
          <a:ext cx="11391900" cy="47691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0137">
                  <a:extLst>
                    <a:ext uri="{9D8B030D-6E8A-4147-A177-3AD203B41FA5}">
                      <a16:colId xmlns:a16="http://schemas.microsoft.com/office/drawing/2014/main" val="3082612993"/>
                    </a:ext>
                  </a:extLst>
                </a:gridCol>
                <a:gridCol w="2154426">
                  <a:extLst>
                    <a:ext uri="{9D8B030D-6E8A-4147-A177-3AD203B41FA5}">
                      <a16:colId xmlns:a16="http://schemas.microsoft.com/office/drawing/2014/main" val="197482184"/>
                    </a:ext>
                  </a:extLst>
                </a:gridCol>
                <a:gridCol w="708305">
                  <a:extLst>
                    <a:ext uri="{9D8B030D-6E8A-4147-A177-3AD203B41FA5}">
                      <a16:colId xmlns:a16="http://schemas.microsoft.com/office/drawing/2014/main" val="3559044794"/>
                    </a:ext>
                  </a:extLst>
                </a:gridCol>
                <a:gridCol w="2006863">
                  <a:extLst>
                    <a:ext uri="{9D8B030D-6E8A-4147-A177-3AD203B41FA5}">
                      <a16:colId xmlns:a16="http://schemas.microsoft.com/office/drawing/2014/main" val="4132250933"/>
                    </a:ext>
                  </a:extLst>
                </a:gridCol>
                <a:gridCol w="2818463">
                  <a:extLst>
                    <a:ext uri="{9D8B030D-6E8A-4147-A177-3AD203B41FA5}">
                      <a16:colId xmlns:a16="http://schemas.microsoft.com/office/drawing/2014/main" val="1632571074"/>
                    </a:ext>
                  </a:extLst>
                </a:gridCol>
                <a:gridCol w="2095401">
                  <a:extLst>
                    <a:ext uri="{9D8B030D-6E8A-4147-A177-3AD203B41FA5}">
                      <a16:colId xmlns:a16="http://schemas.microsoft.com/office/drawing/2014/main" val="475996977"/>
                    </a:ext>
                  </a:extLst>
                </a:gridCol>
                <a:gridCol w="708305">
                  <a:extLst>
                    <a:ext uri="{9D8B030D-6E8A-4147-A177-3AD203B41FA5}">
                      <a16:colId xmlns:a16="http://schemas.microsoft.com/office/drawing/2014/main" val="1826528588"/>
                    </a:ext>
                  </a:extLst>
                </a:gridCol>
              </a:tblGrid>
              <a:tr h="3571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Number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Age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Jop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Position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Organization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Grade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6145382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Mohamed Sayed Ahmed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Accountant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Finance Accountant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Finance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15767431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Nada Omar Mohamed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Senior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Sales Senior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Sales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A-2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816441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Omnia Mohamed Ayman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Call centre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Customer service call centre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Customer service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01756481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Ahmed Mustafa Islam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Debate collection agent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Credit control Debate collection agent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Credit control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B-2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2094658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Fares Ibrahim Omar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50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Business management 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Business Management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C-2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5246357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Radwa Gamal Mohamed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Technical analyst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Project management Technical analyst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Project Management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A-2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8133321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Amir Waheed Saeed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Team leader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Risk Team leader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Risk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54479706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Cristina Raouf Sobhy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Supervisor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Operation Supervisor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B-2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6413277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Esraa Mohamed Abdullah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Recruter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HR Recruter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HR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6907800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2549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Reham Refaat El-Hosseiny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Database entry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Information Technology Database entry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Information Technology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A-1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815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8240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4007-8260-FF88-CDDD-FE3C5592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Add the address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39E1FB-E5AA-01D4-901C-27F959058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7832" y="1690688"/>
            <a:ext cx="7821235" cy="4892819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4A64A7A-AE45-C0BB-F110-47660E13DA31}"/>
              </a:ext>
            </a:extLst>
          </p:cNvPr>
          <p:cNvCxnSpPr>
            <a:cxnSpLocks/>
          </p:cNvCxnSpPr>
          <p:nvPr/>
        </p:nvCxnSpPr>
        <p:spPr>
          <a:xfrm>
            <a:off x="2180014" y="1447800"/>
            <a:ext cx="887036" cy="4610100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844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85947C-A8CE-9160-6F52-2C5CC8AE0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EFDEB-B6C1-2625-9A34-115B49DD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style -Egypt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C795AD4-3068-058B-45C0-69958A5C0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4520" y="1825625"/>
            <a:ext cx="5762960" cy="4351338"/>
          </a:xfrm>
        </p:spPr>
      </p:pic>
    </p:spTree>
    <p:extLst>
      <p:ext uri="{BB962C8B-B14F-4D97-AF65-F5344CB8AC3E}">
        <p14:creationId xmlns:p14="http://schemas.microsoft.com/office/powerpoint/2010/main" val="1237276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D7462-A5A7-E263-AD29-89BD5B9BF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/>
              <a:t>Setup the ERP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82619-CD73-1AE2-76E9-DB6252D4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Create user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Responsibility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Add </a:t>
            </a:r>
            <a:r>
              <a:rPr lang="en-US" dirty="0"/>
              <a:t>Responsibilities to the user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527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74A5-6360-F74A-95A5-1A87EC3D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address information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217091-6F49-5DDE-59FE-33128A0DF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256" y="1825625"/>
            <a:ext cx="8435488" cy="4351338"/>
          </a:xfrm>
        </p:spPr>
      </p:pic>
    </p:spTree>
    <p:extLst>
      <p:ext uri="{BB962C8B-B14F-4D97-AF65-F5344CB8AC3E}">
        <p14:creationId xmlns:p14="http://schemas.microsoft.com/office/powerpoint/2010/main" val="31654370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9B39C-5288-3A47-8C65-4DF2C2F10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it with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FEBFF4-6139-9867-A14D-543857300A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0107" y="1825625"/>
            <a:ext cx="8091786" cy="4351338"/>
          </a:xfrm>
        </p:spPr>
      </p:pic>
    </p:spTree>
    <p:extLst>
      <p:ext uri="{BB962C8B-B14F-4D97-AF65-F5344CB8AC3E}">
        <p14:creationId xmlns:p14="http://schemas.microsoft.com/office/powerpoint/2010/main" val="19521234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FDC7-8633-4D92-4B07-DCA77E9A1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 type – work location address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538693-D1EC-4F8A-1C8F-E6B3C1FFC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550" y="1825625"/>
            <a:ext cx="7320900" cy="4351338"/>
          </a:xfrm>
        </p:spPr>
      </p:pic>
    </p:spTree>
    <p:extLst>
      <p:ext uri="{BB962C8B-B14F-4D97-AF65-F5344CB8AC3E}">
        <p14:creationId xmlns:p14="http://schemas.microsoft.com/office/powerpoint/2010/main" val="21548022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DC67E-C955-BB3D-908A-B50DE1B63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4) special information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3068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586E-1A59-0B57-E501-14C3B21D2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special information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0D9FAD-70C4-7F8A-4BC5-B80B5BB16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044" y="1825625"/>
            <a:ext cx="7163912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081A4E-BF64-0ABC-7643-B52909DECC06}"/>
              </a:ext>
            </a:extLst>
          </p:cNvPr>
          <p:cNvCxnSpPr/>
          <p:nvPr/>
        </p:nvCxnSpPr>
        <p:spPr>
          <a:xfrm>
            <a:off x="3276600" y="1333500"/>
            <a:ext cx="3200400" cy="4248150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9566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2E84B-A56D-E0E7-6629-6C32A5303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71D8F5-8090-31E5-C527-6F5C3E4CD0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7513" y="1825625"/>
            <a:ext cx="8476973" cy="4351338"/>
          </a:xfrm>
        </p:spPr>
      </p:pic>
    </p:spTree>
    <p:extLst>
      <p:ext uri="{BB962C8B-B14F-4D97-AF65-F5344CB8AC3E}">
        <p14:creationId xmlns:p14="http://schemas.microsoft.com/office/powerpoint/2010/main" val="41426919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91C92-44ED-6664-E731-C131295C2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it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AD85D0-1BD6-E50B-09B1-C88CA2F45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5198" y="1825625"/>
            <a:ext cx="8641604" cy="4351338"/>
          </a:xfrm>
        </p:spPr>
      </p:pic>
    </p:spTree>
    <p:extLst>
      <p:ext uri="{BB962C8B-B14F-4D97-AF65-F5344CB8AC3E}">
        <p14:creationId xmlns:p14="http://schemas.microsoft.com/office/powerpoint/2010/main" val="4981482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76BF5-C484-BE0A-8F9A-04BF3602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it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5F99ED-C51D-31FB-61EA-87B3089ED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0991" y="1825625"/>
            <a:ext cx="7830017" cy="4351338"/>
          </a:xfr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E9AEACE-EAFB-689C-A294-2E51CCA7BC5E}"/>
              </a:ext>
            </a:extLst>
          </p:cNvPr>
          <p:cNvCxnSpPr>
            <a:cxnSpLocks/>
          </p:cNvCxnSpPr>
          <p:nvPr/>
        </p:nvCxnSpPr>
        <p:spPr>
          <a:xfrm>
            <a:off x="2180991" y="1333500"/>
            <a:ext cx="2791059" cy="2857500"/>
          </a:xfrm>
          <a:prstGeom prst="line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8416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7A866-0917-D741-F685-9567223AC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skills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EF38CC-34B7-7846-5715-B1531469F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1876" y="1825625"/>
            <a:ext cx="8828247" cy="4351338"/>
          </a:xfrm>
        </p:spPr>
      </p:pic>
    </p:spTree>
    <p:extLst>
      <p:ext uri="{BB962C8B-B14F-4D97-AF65-F5344CB8AC3E}">
        <p14:creationId xmlns:p14="http://schemas.microsoft.com/office/powerpoint/2010/main" val="28469505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7A9C-89B9-8AE4-9DB6-2C18D86F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type – presentation – level excellent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EC2EAA-414F-C028-E033-7C34C6C32B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107" y="1825625"/>
            <a:ext cx="8777785" cy="4351338"/>
          </a:xfrm>
        </p:spPr>
      </p:pic>
    </p:spTree>
    <p:extLst>
      <p:ext uri="{BB962C8B-B14F-4D97-AF65-F5344CB8AC3E}">
        <p14:creationId xmlns:p14="http://schemas.microsoft.com/office/powerpoint/2010/main" val="4229586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DC94-A9DC-E917-A41C-6C4CB65A8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76" y="433603"/>
            <a:ext cx="3227715" cy="12477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Create user</a:t>
            </a:r>
            <a:endParaRPr lang="en-GB" sz="2800" dirty="0"/>
          </a:p>
        </p:txBody>
      </p:sp>
      <p:pic>
        <p:nvPicPr>
          <p:cNvPr id="10" name="Content Placeholder 9" descr="A screenshot of a computer">
            <a:extLst>
              <a:ext uri="{FF2B5EF4-FFF2-40B4-BE49-F238E27FC236}">
                <a16:creationId xmlns:a16="http://schemas.microsoft.com/office/drawing/2014/main" id="{44415920-B2B9-0860-13C2-BD0C1CE4C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546" y="49416"/>
            <a:ext cx="6374737" cy="324708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6812C8-FDB7-6592-16AA-A82C81CF4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6820" y="2170573"/>
            <a:ext cx="3408264" cy="3423982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Path: </a:t>
            </a:r>
            <a:r>
              <a:rPr lang="en-US" dirty="0">
                <a:solidFill>
                  <a:schemeClr val="tx1"/>
                </a:solidFill>
              </a:rPr>
              <a:t>System Administrator &gt;Security &gt;user &gt;define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User </a:t>
            </a:r>
            <a:r>
              <a:rPr lang="en-US" dirty="0">
                <a:solidFill>
                  <a:schemeClr val="tx1"/>
                </a:solidFill>
              </a:rPr>
              <a:t>name: </a:t>
            </a:r>
            <a:r>
              <a:rPr lang="en-US" b="1" dirty="0">
                <a:solidFill>
                  <a:schemeClr val="tx1"/>
                </a:solidFill>
              </a:rPr>
              <a:t>NXT15_G2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97A20C-25FB-A501-9DEC-CAA6A60B7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546" y="3429000"/>
            <a:ext cx="6374737" cy="33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079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51A99-9312-DD9D-3B79-DEE29342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5) others phone, contact, qualification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Office Worker">
            <a:extLst>
              <a:ext uri="{FF2B5EF4-FFF2-40B4-BE49-F238E27FC236}">
                <a16:creationId xmlns:a16="http://schemas.microsoft.com/office/drawing/2014/main" id="{97387FAE-1C44-3309-334C-83449EBC5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0572" y="569297"/>
            <a:ext cx="5608830" cy="560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082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85F2D-CCF8-3046-02B0-8FD9A501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– others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662976-F819-B44F-3DEF-90AFC79A71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2099" y="1825625"/>
            <a:ext cx="6727801" cy="4351338"/>
          </a:xfrm>
        </p:spPr>
      </p:pic>
    </p:spTree>
    <p:extLst>
      <p:ext uri="{BB962C8B-B14F-4D97-AF65-F5344CB8AC3E}">
        <p14:creationId xmlns:p14="http://schemas.microsoft.com/office/powerpoint/2010/main" val="32303032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D0A5-F4F3-1F0B-2660-04CAF0FE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Phones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0887A7-E173-274E-3F8C-06DE2011D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889" y="1825625"/>
            <a:ext cx="7602221" cy="4351338"/>
          </a:xfrm>
        </p:spPr>
      </p:pic>
    </p:spTree>
    <p:extLst>
      <p:ext uri="{BB962C8B-B14F-4D97-AF65-F5344CB8AC3E}">
        <p14:creationId xmlns:p14="http://schemas.microsoft.com/office/powerpoint/2010/main" val="7381878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4B689-F001-71F1-58BC-A70610261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 phone number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B567CE-9D80-78FA-101B-AD8B836BD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9383" y="1825625"/>
            <a:ext cx="9213233" cy="4351338"/>
          </a:xfrm>
        </p:spPr>
      </p:pic>
    </p:spTree>
    <p:extLst>
      <p:ext uri="{BB962C8B-B14F-4D97-AF65-F5344CB8AC3E}">
        <p14:creationId xmlns:p14="http://schemas.microsoft.com/office/powerpoint/2010/main" val="2224389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D40A-91AC-0887-3C49-B02B15F2E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4FE9C-5E7C-9B2B-6A4C-5B7ABD043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1871" y="1825625"/>
            <a:ext cx="8128258" cy="4351338"/>
          </a:xfrm>
        </p:spPr>
      </p:pic>
    </p:spTree>
    <p:extLst>
      <p:ext uri="{BB962C8B-B14F-4D97-AF65-F5344CB8AC3E}">
        <p14:creationId xmlns:p14="http://schemas.microsoft.com/office/powerpoint/2010/main" val="8814538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2470-9F46-2307-6289-C5197DE6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the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EC55A7-DFAF-2254-E051-B424B31D0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1443" y="1825625"/>
            <a:ext cx="6629113" cy="4351338"/>
          </a:xfrm>
        </p:spPr>
      </p:pic>
    </p:spTree>
    <p:extLst>
      <p:ext uri="{BB962C8B-B14F-4D97-AF65-F5344CB8AC3E}">
        <p14:creationId xmlns:p14="http://schemas.microsoft.com/office/powerpoint/2010/main" val="27510152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68E5A-CBF0-4CE6-7DAF-4EAB43BF3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 / qualifications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016AA4-F815-4818-49D1-A306CAA0A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829" y="1825625"/>
            <a:ext cx="7444342" cy="4351338"/>
          </a:xfrm>
        </p:spPr>
      </p:pic>
    </p:spTree>
    <p:extLst>
      <p:ext uri="{BB962C8B-B14F-4D97-AF65-F5344CB8AC3E}">
        <p14:creationId xmlns:p14="http://schemas.microsoft.com/office/powerpoint/2010/main" val="38636524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1B3D3-AC0B-B753-1084-08678F30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Bachelor degree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193E2D-60E3-F99B-ED28-679FA2A8A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0269" y="1825625"/>
            <a:ext cx="7831461" cy="4351338"/>
          </a:xfrm>
        </p:spPr>
      </p:pic>
    </p:spTree>
    <p:extLst>
      <p:ext uri="{BB962C8B-B14F-4D97-AF65-F5344CB8AC3E}">
        <p14:creationId xmlns:p14="http://schemas.microsoft.com/office/powerpoint/2010/main" val="157672326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7039-1A8C-50C4-5ACD-9702CC85E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78167F-4BE4-3A90-80CC-005ACB029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0747" y="1825625"/>
            <a:ext cx="6070505" cy="4351338"/>
          </a:xfrm>
        </p:spPr>
      </p:pic>
    </p:spTree>
    <p:extLst>
      <p:ext uri="{BB962C8B-B14F-4D97-AF65-F5344CB8AC3E}">
        <p14:creationId xmlns:p14="http://schemas.microsoft.com/office/powerpoint/2010/main" val="20556298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5733-337A-DFF0-0C43-EEC115970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 / contact 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ADED65-0DD2-32F5-FBAE-2FEC48DE2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9936" y="1825625"/>
            <a:ext cx="7512127" cy="4351338"/>
          </a:xfrm>
        </p:spPr>
      </p:pic>
    </p:spTree>
    <p:extLst>
      <p:ext uri="{BB962C8B-B14F-4D97-AF65-F5344CB8AC3E}">
        <p14:creationId xmlns:p14="http://schemas.microsoft.com/office/powerpoint/2010/main" val="195102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37A23-EBF3-E2F4-9E60-DF92603F7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711" y="433603"/>
            <a:ext cx="3227715" cy="1218216"/>
          </a:xfrm>
        </p:spPr>
        <p:txBody>
          <a:bodyPr>
            <a:normAutofit/>
          </a:bodyPr>
          <a:lstStyle/>
          <a:p>
            <a:r>
              <a:rPr lang="en-US" sz="2800" dirty="0"/>
              <a:t>2.Create responsibility 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18D84B-DC95-CC58-A3A6-DE623758D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5711" y="1992901"/>
            <a:ext cx="3227715" cy="3798299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Path: </a:t>
            </a:r>
            <a:r>
              <a:rPr lang="en-US" dirty="0">
                <a:solidFill>
                  <a:schemeClr val="tx1"/>
                </a:solidFill>
              </a:rPr>
              <a:t>System Administrator &gt;Responsibility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Responsibility Name:</a:t>
            </a:r>
          </a:p>
          <a:p>
            <a:r>
              <a:rPr lang="en-US" b="1" dirty="0"/>
              <a:t>NXT15_G2_Global HRMS Manager</a:t>
            </a:r>
            <a:endParaRPr lang="en-GB" dirty="0"/>
          </a:p>
        </p:txBody>
      </p:sp>
      <p:pic>
        <p:nvPicPr>
          <p:cNvPr id="18" name="Content Placeholder 17" descr="A screenshot of a computer">
            <a:extLst>
              <a:ext uri="{FF2B5EF4-FFF2-40B4-BE49-F238E27FC236}">
                <a16:creationId xmlns:a16="http://schemas.microsoft.com/office/drawing/2014/main" id="{128D1D0C-C442-EFDD-99A3-DA1016950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678" y="1113360"/>
            <a:ext cx="6948488" cy="4156104"/>
          </a:xfrm>
        </p:spPr>
      </p:pic>
    </p:spTree>
    <p:extLst>
      <p:ext uri="{BB962C8B-B14F-4D97-AF65-F5344CB8AC3E}">
        <p14:creationId xmlns:p14="http://schemas.microsoft.com/office/powerpoint/2010/main" val="21356351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487DC-81DA-0233-01D6-DFD2B11F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type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34181-330D-728D-2219-429A3593B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9171" y="1825625"/>
            <a:ext cx="8473658" cy="4351338"/>
          </a:xfrm>
        </p:spPr>
      </p:pic>
    </p:spTree>
    <p:extLst>
      <p:ext uri="{BB962C8B-B14F-4D97-AF65-F5344CB8AC3E}">
        <p14:creationId xmlns:p14="http://schemas.microsoft.com/office/powerpoint/2010/main" val="29075964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595DD-ADA9-96D6-A543-31349211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and save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84440A-D5DF-50B7-40D1-393EAC612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5463" y="1825625"/>
            <a:ext cx="8321073" cy="4351338"/>
          </a:xfrm>
        </p:spPr>
      </p:pic>
    </p:spTree>
    <p:extLst>
      <p:ext uri="{BB962C8B-B14F-4D97-AF65-F5344CB8AC3E}">
        <p14:creationId xmlns:p14="http://schemas.microsoft.com/office/powerpoint/2010/main" val="205334729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279941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0"/>
            <a:ext cx="48006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2545358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36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Payroll System Configuration Guide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61492" y="4010125"/>
            <a:ext cx="6297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9533572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612" y="328117"/>
            <a:ext cx="4976614" cy="372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917"/>
              </a:lnSpc>
              <a:buNone/>
            </a:pP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Payroll</a:t>
            </a:r>
            <a:r>
              <a:rPr lang="en-US" sz="233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System</a:t>
            </a:r>
            <a:r>
              <a:rPr lang="en-US" sz="233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Configuration</a:t>
            </a:r>
            <a:r>
              <a:rPr lang="en-US" sz="233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Guide</a:t>
            </a:r>
            <a:endParaRPr lang="en-US" sz="2333" dirty="0"/>
          </a:p>
        </p:txBody>
      </p:sp>
      <p:sp>
        <p:nvSpPr>
          <p:cNvPr id="3" name="Shape 1"/>
          <p:cNvSpPr/>
          <p:nvPr/>
        </p:nvSpPr>
        <p:spPr>
          <a:xfrm>
            <a:off x="551855" y="939602"/>
            <a:ext cx="12700" cy="5265539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Shape 2"/>
          <p:cNvSpPr/>
          <p:nvPr/>
        </p:nvSpPr>
        <p:spPr>
          <a:xfrm>
            <a:off x="673397" y="1201738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Shape 3"/>
          <p:cNvSpPr/>
          <p:nvPr/>
        </p:nvSpPr>
        <p:spPr>
          <a:xfrm>
            <a:off x="417612" y="1073845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462360" y="1096219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375" dirty="0"/>
          </a:p>
        </p:txBody>
      </p:sp>
      <p:sp>
        <p:nvSpPr>
          <p:cNvPr id="7" name="Text 5"/>
          <p:cNvSpPr/>
          <p:nvPr/>
        </p:nvSpPr>
        <p:spPr>
          <a:xfrm>
            <a:off x="1148556" y="1058862"/>
            <a:ext cx="2082403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Monetary Units Configuration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48556" y="1316931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9" name="Shape 7"/>
          <p:cNvSpPr/>
          <p:nvPr/>
        </p:nvSpPr>
        <p:spPr>
          <a:xfrm>
            <a:off x="673397" y="2008485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Shape 8"/>
          <p:cNvSpPr/>
          <p:nvPr/>
        </p:nvSpPr>
        <p:spPr>
          <a:xfrm>
            <a:off x="417612" y="1880593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462360" y="1902966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375" dirty="0"/>
          </a:p>
        </p:txBody>
      </p:sp>
      <p:sp>
        <p:nvSpPr>
          <p:cNvPr id="12" name="Text 10"/>
          <p:cNvSpPr/>
          <p:nvPr/>
        </p:nvSpPr>
        <p:spPr>
          <a:xfrm>
            <a:off x="1148556" y="1865610"/>
            <a:ext cx="2288679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Payment Methods Configuration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48556" y="2123678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14" name="Shape 12"/>
          <p:cNvSpPr/>
          <p:nvPr/>
        </p:nvSpPr>
        <p:spPr>
          <a:xfrm>
            <a:off x="673397" y="2815233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Shape 13"/>
          <p:cNvSpPr/>
          <p:nvPr/>
        </p:nvSpPr>
        <p:spPr>
          <a:xfrm>
            <a:off x="417612" y="2687340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462360" y="2709714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375" dirty="0"/>
          </a:p>
        </p:txBody>
      </p:sp>
      <p:sp>
        <p:nvSpPr>
          <p:cNvPr id="17" name="Text 15"/>
          <p:cNvSpPr/>
          <p:nvPr/>
        </p:nvSpPr>
        <p:spPr>
          <a:xfrm>
            <a:off x="1148556" y="2672357"/>
            <a:ext cx="1524000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Payment Types Setup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48556" y="2930426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19" name="Shape 17"/>
          <p:cNvSpPr/>
          <p:nvPr/>
        </p:nvSpPr>
        <p:spPr>
          <a:xfrm>
            <a:off x="673397" y="3621981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417612" y="3494088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462360" y="3516462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1375" dirty="0"/>
          </a:p>
        </p:txBody>
      </p:sp>
      <p:sp>
        <p:nvSpPr>
          <p:cNvPr id="22" name="Text 20"/>
          <p:cNvSpPr/>
          <p:nvPr/>
        </p:nvSpPr>
        <p:spPr>
          <a:xfrm>
            <a:off x="1148556" y="3479106"/>
            <a:ext cx="1491754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Consolidation Sets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8556" y="3737173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24" name="Shape 22"/>
          <p:cNvSpPr/>
          <p:nvPr/>
        </p:nvSpPr>
        <p:spPr>
          <a:xfrm>
            <a:off x="673397" y="4428728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Shape 23"/>
          <p:cNvSpPr/>
          <p:nvPr/>
        </p:nvSpPr>
        <p:spPr>
          <a:xfrm>
            <a:off x="417612" y="4300835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4"/>
          <p:cNvSpPr/>
          <p:nvPr/>
        </p:nvSpPr>
        <p:spPr>
          <a:xfrm>
            <a:off x="462360" y="4323209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</a:t>
            </a:r>
            <a:endParaRPr lang="en-US" sz="1375" dirty="0"/>
          </a:p>
        </p:txBody>
      </p:sp>
      <p:sp>
        <p:nvSpPr>
          <p:cNvPr id="27" name="Text 25"/>
          <p:cNvSpPr/>
          <p:nvPr/>
        </p:nvSpPr>
        <p:spPr>
          <a:xfrm>
            <a:off x="1148556" y="4285853"/>
            <a:ext cx="1491754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Payroll Definition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48556" y="4543921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29" name="Shape 27"/>
          <p:cNvSpPr/>
          <p:nvPr/>
        </p:nvSpPr>
        <p:spPr>
          <a:xfrm>
            <a:off x="673397" y="5235476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Shape 28"/>
          <p:cNvSpPr/>
          <p:nvPr/>
        </p:nvSpPr>
        <p:spPr>
          <a:xfrm>
            <a:off x="417612" y="5107583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462360" y="5129957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6</a:t>
            </a:r>
            <a:endParaRPr lang="en-US" sz="1375" dirty="0"/>
          </a:p>
        </p:txBody>
      </p:sp>
      <p:sp>
        <p:nvSpPr>
          <p:cNvPr id="32" name="Text 30"/>
          <p:cNvSpPr/>
          <p:nvPr/>
        </p:nvSpPr>
        <p:spPr>
          <a:xfrm>
            <a:off x="1148556" y="5092601"/>
            <a:ext cx="1491754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Element Definition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48556" y="5350669"/>
            <a:ext cx="10625832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  <p:sp>
        <p:nvSpPr>
          <p:cNvPr id="34" name="Shape 32"/>
          <p:cNvSpPr/>
          <p:nvPr/>
        </p:nvSpPr>
        <p:spPr>
          <a:xfrm>
            <a:off x="673397" y="6042223"/>
            <a:ext cx="357982" cy="12700"/>
          </a:xfrm>
          <a:prstGeom prst="roundRect">
            <a:avLst>
              <a:gd name="adj" fmla="val 845748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417612" y="5914331"/>
            <a:ext cx="268486" cy="268486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462360" y="5936704"/>
            <a:ext cx="178991" cy="22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75"/>
              </a:lnSpc>
              <a:buNone/>
            </a:pPr>
            <a:r>
              <a:rPr lang="en-US" sz="1375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7</a:t>
            </a:r>
            <a:endParaRPr lang="en-US" sz="1375" dirty="0"/>
          </a:p>
        </p:txBody>
      </p:sp>
      <p:sp>
        <p:nvSpPr>
          <p:cNvPr id="37" name="Text 35"/>
          <p:cNvSpPr/>
          <p:nvPr/>
        </p:nvSpPr>
        <p:spPr>
          <a:xfrm>
            <a:off x="1148556" y="5899348"/>
            <a:ext cx="2032794" cy="186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5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Element Links and Salary Bas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17612" y="6339383"/>
            <a:ext cx="11356777" cy="19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500"/>
              </a:lnSpc>
              <a:buNone/>
            </a:pPr>
            <a:endParaRPr lang="en-US" sz="917" dirty="0"/>
          </a:p>
        </p:txBody>
      </p:sp>
    </p:spTree>
    <p:extLst>
      <p:ext uri="{BB962C8B-B14F-4D97-AF65-F5344CB8AC3E}">
        <p14:creationId xmlns:p14="http://schemas.microsoft.com/office/powerpoint/2010/main" val="135154409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617564"/>
            <a:ext cx="3390999" cy="944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708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Monetary Units Configuration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009" y="1641178"/>
            <a:ext cx="5733653" cy="287873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61492" y="4945162"/>
            <a:ext cx="141684" cy="295275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086644" y="4945162"/>
            <a:ext cx="341888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Path: Payroll &gt;&gt; Monetary Units</a:t>
            </a:r>
            <a:endParaRPr lang="en-US" sz="1833" dirty="0"/>
          </a:p>
        </p:txBody>
      </p:sp>
    </p:spTree>
    <p:extLst>
      <p:ext uri="{BB962C8B-B14F-4D97-AF65-F5344CB8AC3E}">
        <p14:creationId xmlns:p14="http://schemas.microsoft.com/office/powerpoint/2010/main" val="18688174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993206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Find Currency</a:t>
            </a:r>
            <a:endParaRPr lang="en-US" sz="1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850" y="2483346"/>
            <a:ext cx="3158431" cy="226824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489" y="2483346"/>
            <a:ext cx="2874963" cy="226824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1661" y="2483346"/>
            <a:ext cx="2744490" cy="22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1334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1201638"/>
            <a:ext cx="5203924" cy="40180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5432326"/>
            <a:ext cx="5203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Define Currency Basics</a:t>
            </a:r>
            <a:endParaRPr lang="en-US" sz="1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935" y="1201639"/>
            <a:ext cx="5161359" cy="41466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2935" y="5560913"/>
            <a:ext cx="5203924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8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Currency Denominations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7270908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2138958"/>
            <a:ext cx="3390999" cy="483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After entering </a:t>
            </a:r>
            <a:r>
              <a:rPr lang="en-US" sz="16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Name</a:t>
            </a: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(e.g., "5 POUND") and </a:t>
            </a:r>
            <a:r>
              <a:rPr lang="en-US" sz="16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Value</a:t>
            </a: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(e.g., "5.00"):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6189" y="3230170"/>
            <a:ext cx="3390999" cy="483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477" lvl="1" indent="-285739" algn="l">
              <a:lnSpc>
                <a:spcPts val="2375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Click </a:t>
            </a:r>
            <a:r>
              <a:rPr lang="en-US" sz="16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"Save"</a:t>
            </a: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(or "Apply") button </a:t>
            </a:r>
            <a:r>
              <a:rPr lang="en-US" sz="160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before</a:t>
            </a: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adding the next unit.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40150" y="4303365"/>
            <a:ext cx="3390999" cy="483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Repeat for all denominations (10 POUND, 20 POUND, etc.).</a:t>
            </a:r>
            <a:endParaRPr lang="en-US" sz="1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010" y="1066305"/>
            <a:ext cx="5343624" cy="414664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61492" y="570904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endParaRPr lang="en-US" sz="1833" dirty="0"/>
          </a:p>
        </p:txBody>
      </p:sp>
    </p:spTree>
    <p:extLst>
      <p:ext uri="{BB962C8B-B14F-4D97-AF65-F5344CB8AC3E}">
        <p14:creationId xmlns:p14="http://schemas.microsoft.com/office/powerpoint/2010/main" val="9310860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48432"/>
            <a:ext cx="3277791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Payment Methods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661492" y="2318743"/>
            <a:ext cx="327779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endParaRPr lang="en-US" sz="1458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801" y="972046"/>
            <a:ext cx="4802188" cy="414664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61492" y="5543947"/>
            <a:ext cx="10869018" cy="554633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667842" y="5550297"/>
            <a:ext cx="10856318" cy="5419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856953" y="5670055"/>
            <a:ext cx="70435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45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</a:t>
            </a:r>
            <a:endParaRPr lang="en-US" sz="1458" dirty="0"/>
          </a:p>
        </p:txBody>
      </p:sp>
      <p:sp>
        <p:nvSpPr>
          <p:cNvPr id="8" name="Text 5"/>
          <p:cNvSpPr/>
          <p:nvPr/>
        </p:nvSpPr>
        <p:spPr>
          <a:xfrm>
            <a:off x="1945680" y="5670055"/>
            <a:ext cx="938946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45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payroll &gt; payment method</a:t>
            </a: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2025458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9D62-8FE6-DAE7-1D2A-026E4376A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385" y="275303"/>
            <a:ext cx="3227716" cy="1396182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3. Add Responsibilities to the user </a:t>
            </a:r>
            <a:endParaRPr lang="en-GB" sz="2800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642C766-5FFD-2F58-3AD0-72DA04060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54" b="5125"/>
          <a:stretch/>
        </p:blipFill>
        <p:spPr>
          <a:xfrm>
            <a:off x="5525341" y="68825"/>
            <a:ext cx="6086556" cy="314764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A001F-8EC1-E154-3DA4-B783C6841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6384" y="1848466"/>
            <a:ext cx="4443100" cy="453266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Path: </a:t>
            </a:r>
            <a:r>
              <a:rPr lang="en-US" dirty="0">
                <a:solidFill>
                  <a:schemeClr val="tx1"/>
                </a:solidFill>
              </a:rPr>
              <a:t>System Administrator &gt;Security &gt;user &gt;define </a:t>
            </a:r>
          </a:p>
          <a:p>
            <a:endParaRPr lang="en-GB" dirty="0"/>
          </a:p>
          <a:p>
            <a:r>
              <a:rPr lang="en-US" dirty="0"/>
              <a:t>Responsibilities:</a:t>
            </a:r>
          </a:p>
          <a:p>
            <a:r>
              <a:rPr lang="en-GB" dirty="0"/>
              <a:t>-</a:t>
            </a:r>
            <a:r>
              <a:rPr lang="en-GB" b="1" dirty="0"/>
              <a:t>Application Developer</a:t>
            </a:r>
          </a:p>
          <a:p>
            <a:r>
              <a:rPr lang="en-US" dirty="0"/>
              <a:t>-</a:t>
            </a:r>
            <a:r>
              <a:rPr lang="en-US" b="1" dirty="0"/>
              <a:t>System Administrator</a:t>
            </a:r>
          </a:p>
          <a:p>
            <a:r>
              <a:rPr lang="en-US" dirty="0"/>
              <a:t>-</a:t>
            </a:r>
            <a:r>
              <a:rPr lang="en-US" b="1" dirty="0"/>
              <a:t>Human Resources Vision Enterprises</a:t>
            </a:r>
          </a:p>
          <a:p>
            <a:r>
              <a:rPr lang="en-GB" dirty="0"/>
              <a:t>-</a:t>
            </a:r>
            <a:r>
              <a:rPr lang="en-GB" b="1" dirty="0"/>
              <a:t>NXT15_G2_Global HRMS Manager</a:t>
            </a:r>
            <a:endParaRPr lang="en-US" b="1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A72C61-0C8F-7188-7910-696727EB0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43" b="6504"/>
          <a:stretch/>
        </p:blipFill>
        <p:spPr>
          <a:xfrm>
            <a:off x="5525341" y="3342968"/>
            <a:ext cx="6086556" cy="331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159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786" y="563959"/>
            <a:ext cx="10918428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292"/>
              </a:lnSpc>
              <a:buSzPct val="100000"/>
              <a:buChar char="•"/>
            </a:pPr>
            <a:r>
              <a:rPr lang="en-US" sz="18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Bank Payment Method Setup</a:t>
            </a:r>
            <a:endParaRPr lang="en-US" sz="1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802" y="1035943"/>
            <a:ext cx="3508573" cy="250170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929" y="1035943"/>
            <a:ext cx="4728170" cy="250170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6031" y="3683198"/>
            <a:ext cx="3639939" cy="250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254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282502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algn="l">
              <a:lnSpc>
                <a:spcPts val="2375"/>
              </a:lnSpc>
              <a:buSzPct val="100000"/>
              <a:buChar char="•"/>
            </a:pPr>
            <a:r>
              <a:rPr lang="en-US" sz="18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Cash Payment Method Setup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61492" y="3187998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endParaRPr lang="en-US" sz="3708" dirty="0"/>
          </a:p>
        </p:txBody>
      </p:sp>
      <p:sp>
        <p:nvSpPr>
          <p:cNvPr id="4" name="Text 2"/>
          <p:cNvSpPr/>
          <p:nvPr/>
        </p:nvSpPr>
        <p:spPr>
          <a:xfrm>
            <a:off x="661492" y="3967659"/>
            <a:ext cx="5203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endParaRPr lang="en-US" sz="1458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935" y="2010172"/>
            <a:ext cx="5203924" cy="341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0001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541" y="504825"/>
            <a:ext cx="3671590" cy="458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583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payment</a:t>
            </a:r>
            <a:r>
              <a:rPr lang="en-US" sz="2875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types</a:t>
            </a:r>
            <a:endParaRPr lang="en-US" sz="2875" dirty="0"/>
          </a:p>
        </p:txBody>
      </p:sp>
      <p:sp>
        <p:nvSpPr>
          <p:cNvPr id="3" name="Text 1"/>
          <p:cNvSpPr/>
          <p:nvPr/>
        </p:nvSpPr>
        <p:spPr>
          <a:xfrm>
            <a:off x="642541" y="3243560"/>
            <a:ext cx="4434682" cy="293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endParaRPr lang="en-US" sz="1417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445" y="1376760"/>
            <a:ext cx="4576267" cy="402728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42541" y="5816997"/>
            <a:ext cx="10906919" cy="539353"/>
          </a:xfrm>
          <a:prstGeom prst="roundRect">
            <a:avLst>
              <a:gd name="adj" fmla="val 3063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648891" y="5823347"/>
            <a:ext cx="10894219" cy="5266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832445" y="5939830"/>
            <a:ext cx="719138" cy="293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r>
              <a:rPr lang="en-US" sz="1417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</a:t>
            </a:r>
            <a:endParaRPr lang="en-US" sz="1417" dirty="0"/>
          </a:p>
        </p:txBody>
      </p:sp>
      <p:sp>
        <p:nvSpPr>
          <p:cNvPr id="8" name="Text 5"/>
          <p:cNvSpPr/>
          <p:nvPr/>
        </p:nvSpPr>
        <p:spPr>
          <a:xfrm>
            <a:off x="1925043" y="5939830"/>
            <a:ext cx="9434513" cy="293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r>
              <a:rPr lang="en-US" sz="1417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payroll &gt;payment types</a:t>
            </a:r>
            <a:endParaRPr lang="en-US" sz="1417" dirty="0"/>
          </a:p>
        </p:txBody>
      </p:sp>
    </p:spTree>
    <p:extLst>
      <p:ext uri="{BB962C8B-B14F-4D97-AF65-F5344CB8AC3E}">
        <p14:creationId xmlns:p14="http://schemas.microsoft.com/office/powerpoint/2010/main" val="349045455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73" y="2082404"/>
            <a:ext cx="3494385" cy="269319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128" y="2082404"/>
            <a:ext cx="3359745" cy="269319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9443" y="2082404"/>
            <a:ext cx="3494385" cy="269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478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020" y="477441"/>
            <a:ext cx="4336058" cy="54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250"/>
              </a:lnSpc>
              <a:buNone/>
            </a:pPr>
            <a:r>
              <a:rPr lang="en-US" sz="2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Consolidation set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20" y="1474590"/>
            <a:ext cx="5277445" cy="296852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884" y="1474589"/>
            <a:ext cx="4200327" cy="38049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3884" y="5474594"/>
            <a:ext cx="5277445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167"/>
              </a:lnSpc>
              <a:buNone/>
            </a:pPr>
            <a:endParaRPr lang="en-US" sz="1333" dirty="0"/>
          </a:p>
        </p:txBody>
      </p:sp>
      <p:sp>
        <p:nvSpPr>
          <p:cNvPr id="6" name="Text 2"/>
          <p:cNvSpPr/>
          <p:nvPr/>
        </p:nvSpPr>
        <p:spPr>
          <a:xfrm>
            <a:off x="607021" y="6103145"/>
            <a:ext cx="10977959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167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 payroll&gt;&gt;consolidation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946806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767" y="482203"/>
            <a:ext cx="4384477" cy="547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291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Define payroll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68" y="1490465"/>
            <a:ext cx="2620963" cy="248741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228" y="1490465"/>
            <a:ext cx="4676775" cy="31838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768" y="5226546"/>
            <a:ext cx="5268318" cy="280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08"/>
              </a:lnSpc>
              <a:buNone/>
            </a:pPr>
            <a:endParaRPr lang="en-US" sz="1375" dirty="0"/>
          </a:p>
        </p:txBody>
      </p:sp>
      <p:sp>
        <p:nvSpPr>
          <p:cNvPr id="6" name="Text 2"/>
          <p:cNvSpPr/>
          <p:nvPr/>
        </p:nvSpPr>
        <p:spPr>
          <a:xfrm>
            <a:off x="6316266" y="5226546"/>
            <a:ext cx="5268318" cy="280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08"/>
              </a:lnSpc>
              <a:buNone/>
            </a:pPr>
            <a:endParaRPr lang="en-US" sz="1375" dirty="0"/>
          </a:p>
        </p:txBody>
      </p:sp>
      <p:sp>
        <p:nvSpPr>
          <p:cNvPr id="7" name="Shape 3"/>
          <p:cNvSpPr/>
          <p:nvPr/>
        </p:nvSpPr>
        <p:spPr>
          <a:xfrm>
            <a:off x="613768" y="5862142"/>
            <a:ext cx="10964466" cy="516334"/>
          </a:xfrm>
          <a:prstGeom prst="roundRect">
            <a:avLst>
              <a:gd name="adj" fmla="val 3057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Shape 4"/>
          <p:cNvSpPr/>
          <p:nvPr/>
        </p:nvSpPr>
        <p:spPr>
          <a:xfrm>
            <a:off x="620118" y="5868492"/>
            <a:ext cx="10951766" cy="50363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5"/>
          <p:cNvSpPr/>
          <p:nvPr/>
        </p:nvSpPr>
        <p:spPr>
          <a:xfrm>
            <a:off x="795536" y="5980014"/>
            <a:ext cx="743545" cy="280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0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896070" y="5980014"/>
            <a:ext cx="9500493" cy="280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08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payroll&gt; description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002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329830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Elements of Payroll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61492" y="2298502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2"/>
          <p:cNvSpPr/>
          <p:nvPr/>
        </p:nvSpPr>
        <p:spPr>
          <a:xfrm>
            <a:off x="1228626" y="24875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Basic Salary</a:t>
            </a:r>
            <a:endParaRPr lang="en-US" sz="1833" dirty="0"/>
          </a:p>
        </p:txBody>
      </p:sp>
      <p:sp>
        <p:nvSpPr>
          <p:cNvPr id="5" name="Shape 3"/>
          <p:cNvSpPr/>
          <p:nvPr/>
        </p:nvSpPr>
        <p:spPr>
          <a:xfrm>
            <a:off x="4347468" y="2298502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4914603" y="24875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Overtime NX</a:t>
            </a:r>
            <a:endParaRPr lang="en-US" sz="1833" dirty="0"/>
          </a:p>
        </p:txBody>
      </p:sp>
      <p:sp>
        <p:nvSpPr>
          <p:cNvPr id="7" name="Text 5"/>
          <p:cNvSpPr/>
          <p:nvPr/>
        </p:nvSpPr>
        <p:spPr>
          <a:xfrm>
            <a:off x="4536480" y="2896196"/>
            <a:ext cx="3118942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375"/>
              </a:lnSpc>
              <a:buNone/>
            </a:pPr>
            <a:endParaRPr lang="en-US" sz="1458" dirty="0"/>
          </a:p>
        </p:txBody>
      </p:sp>
      <p:sp>
        <p:nvSpPr>
          <p:cNvPr id="8" name="Shape 6"/>
          <p:cNvSpPr/>
          <p:nvPr/>
        </p:nvSpPr>
        <p:spPr>
          <a:xfrm>
            <a:off x="8033444" y="2298502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8600580" y="24875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Parking</a:t>
            </a:r>
            <a:endParaRPr lang="en-US" sz="1833" dirty="0"/>
          </a:p>
        </p:txBody>
      </p:sp>
      <p:sp>
        <p:nvSpPr>
          <p:cNvPr id="10" name="Text 8"/>
          <p:cNvSpPr/>
          <p:nvPr/>
        </p:nvSpPr>
        <p:spPr>
          <a:xfrm>
            <a:off x="8222457" y="2896196"/>
            <a:ext cx="3118942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375"/>
              </a:lnSpc>
              <a:buNone/>
            </a:pPr>
            <a:endParaRPr lang="en-US" sz="1458" dirty="0"/>
          </a:p>
        </p:txBody>
      </p:sp>
      <p:sp>
        <p:nvSpPr>
          <p:cNvPr id="11" name="Shape 9"/>
          <p:cNvSpPr/>
          <p:nvPr/>
        </p:nvSpPr>
        <p:spPr>
          <a:xfrm>
            <a:off x="661492" y="3576638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1228626" y="37656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Tax</a:t>
            </a:r>
            <a:endParaRPr lang="en-US" sz="1833" dirty="0"/>
          </a:p>
        </p:txBody>
      </p:sp>
      <p:sp>
        <p:nvSpPr>
          <p:cNvPr id="13" name="Shape 11"/>
          <p:cNvSpPr/>
          <p:nvPr/>
        </p:nvSpPr>
        <p:spPr>
          <a:xfrm>
            <a:off x="4347468" y="3576638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4914603" y="37656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Gross Salary</a:t>
            </a:r>
            <a:endParaRPr lang="en-US" sz="1833" dirty="0"/>
          </a:p>
        </p:txBody>
      </p:sp>
      <p:sp>
        <p:nvSpPr>
          <p:cNvPr id="15" name="Shape 13"/>
          <p:cNvSpPr/>
          <p:nvPr/>
        </p:nvSpPr>
        <p:spPr>
          <a:xfrm>
            <a:off x="8033444" y="3576638"/>
            <a:ext cx="3496965" cy="1089124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8600580" y="37656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Sick Leave</a:t>
            </a:r>
            <a:endParaRPr lang="en-US" sz="1833" dirty="0"/>
          </a:p>
        </p:txBody>
      </p:sp>
      <p:sp>
        <p:nvSpPr>
          <p:cNvPr id="17" name="Text 15"/>
          <p:cNvSpPr/>
          <p:nvPr/>
        </p:nvSpPr>
        <p:spPr>
          <a:xfrm>
            <a:off x="8222457" y="4174332"/>
            <a:ext cx="3118942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375"/>
              </a:lnSpc>
              <a:buNone/>
            </a:pPr>
            <a:endParaRPr lang="en-US" sz="1458" dirty="0"/>
          </a:p>
        </p:txBody>
      </p:sp>
      <p:sp>
        <p:nvSpPr>
          <p:cNvPr id="18" name="Shape 16"/>
          <p:cNvSpPr/>
          <p:nvPr/>
        </p:nvSpPr>
        <p:spPr>
          <a:xfrm>
            <a:off x="661492" y="4854774"/>
            <a:ext cx="5340053" cy="673298"/>
          </a:xfrm>
          <a:prstGeom prst="roundRect">
            <a:avLst>
              <a:gd name="adj" fmla="val 25267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7"/>
          <p:cNvSpPr/>
          <p:nvPr/>
        </p:nvSpPr>
        <p:spPr>
          <a:xfrm>
            <a:off x="2150170" y="5043785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Absence</a:t>
            </a:r>
            <a:endParaRPr lang="en-US" sz="1833" dirty="0"/>
          </a:p>
        </p:txBody>
      </p:sp>
      <p:sp>
        <p:nvSpPr>
          <p:cNvPr id="20" name="Shape 18"/>
          <p:cNvSpPr/>
          <p:nvPr/>
        </p:nvSpPr>
        <p:spPr>
          <a:xfrm>
            <a:off x="6190556" y="4854774"/>
            <a:ext cx="5340053" cy="673298"/>
          </a:xfrm>
          <a:prstGeom prst="roundRect">
            <a:avLst>
              <a:gd name="adj" fmla="val 25267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7679234" y="5043785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92"/>
              </a:lnSpc>
              <a:buNone/>
            </a:pPr>
            <a:r>
              <a:rPr lang="en-US" sz="183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Accrual NX</a:t>
            </a:r>
            <a:endParaRPr lang="en-US" sz="1833" dirty="0"/>
          </a:p>
        </p:txBody>
      </p:sp>
    </p:spTree>
    <p:extLst>
      <p:ext uri="{BB962C8B-B14F-4D97-AF65-F5344CB8AC3E}">
        <p14:creationId xmlns:p14="http://schemas.microsoft.com/office/powerpoint/2010/main" val="31893082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402557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Define element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661492" y="2371230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 payroll&gt;&gt; description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42" y="3007916"/>
            <a:ext cx="3576538" cy="226824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589" y="3007916"/>
            <a:ext cx="3548162" cy="22682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4961" y="3007916"/>
            <a:ext cx="3429099" cy="22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734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315741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Define element 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2402482"/>
            <a:ext cx="5203924" cy="29271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935" y="2402482"/>
            <a:ext cx="5203924" cy="292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1097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32061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Define salary basis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2018804"/>
            <a:ext cx="5203924" cy="29271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935" y="2018804"/>
            <a:ext cx="5203924" cy="2927152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61492" y="5371207"/>
            <a:ext cx="10869018" cy="554633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2"/>
          <p:cNvSpPr/>
          <p:nvPr/>
        </p:nvSpPr>
        <p:spPr>
          <a:xfrm>
            <a:off x="667842" y="5377557"/>
            <a:ext cx="10856318" cy="5419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856952" y="5497315"/>
            <a:ext cx="732632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973957" y="5497315"/>
            <a:ext cx="9361190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compensation &gt;basic&gt;salary basis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3247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BA0A7-7355-3850-38B8-B2B2FDC2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2) Create Work Structure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96DA-0463-466B-081A-C1B1F1AC7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8770571" cy="4275337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Create 6 Flex field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Value set for the 6 flex fields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Add data to value set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Create </a:t>
            </a:r>
            <a:r>
              <a:rPr lang="en-US" dirty="0"/>
              <a:t>Business Group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Link Business Group to Responsibility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Run Request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and Define Organization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Define the 6 flex fields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388889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32061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625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Define element link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2018804"/>
            <a:ext cx="5203924" cy="29271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935" y="2018804"/>
            <a:ext cx="5203924" cy="2927152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61492" y="5371207"/>
            <a:ext cx="10869018" cy="554633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2"/>
          <p:cNvSpPr/>
          <p:nvPr/>
        </p:nvSpPr>
        <p:spPr>
          <a:xfrm>
            <a:off x="667842" y="5377557"/>
            <a:ext cx="10856318" cy="5419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856953" y="5497315"/>
            <a:ext cx="116790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path: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2409230" y="5497315"/>
            <a:ext cx="89259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compensation&gt;&gt;basic&gt;element link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311344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211759"/>
            <a:ext cx="4659114" cy="354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Linking the employee to the payroll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1991419"/>
            <a:ext cx="5203924" cy="29271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935" y="1991419"/>
            <a:ext cx="5203924" cy="29271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1492" y="5343823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from people enter and maintain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4282961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672902"/>
            <a:ext cx="3780433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708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Add new salary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1523406"/>
            <a:ext cx="7371854" cy="41466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1492" y="5882681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75"/>
              </a:lnSpc>
              <a:buNone/>
            </a:pP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29487566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1897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92"/>
              </a:lnSpc>
              <a:buNone/>
            </a:pP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Element</a:t>
            </a:r>
            <a:r>
              <a:rPr lang="en-US" sz="24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800" u="sng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entries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1692276"/>
            <a:ext cx="7371854" cy="414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5551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B00F5AAD525646A1852B7ED89AF7FA" ma:contentTypeVersion="1" ma:contentTypeDescription="Create a new document." ma:contentTypeScope="" ma:versionID="41f2152a6d2a64481a9893f022539aee">
  <xsd:schema xmlns:xsd="http://www.w3.org/2001/XMLSchema" xmlns:xs="http://www.w3.org/2001/XMLSchema" xmlns:p="http://schemas.microsoft.com/office/2006/metadata/properties" xmlns:ns3="1e685667-c872-42c6-86bc-3ab4f37dfdfc" targetNamespace="http://schemas.microsoft.com/office/2006/metadata/properties" ma:root="true" ma:fieldsID="32253134130dbe0aafd06183c04fcd10" ns3:_="">
    <xsd:import namespace="1e685667-c872-42c6-86bc-3ab4f37dfdf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685667-c872-42c6-86bc-3ab4f37dfdf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D4620C6-0AA7-4D06-AE90-A022F018E2D0}">
  <ds:schemaRefs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e685667-c872-42c6-86bc-3ab4f37dfdfc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E0ECC28-D1A2-4B85-BE33-0D4DC34A3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685667-c872-42c6-86bc-3ab4f37dfd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F938B-E3A8-43A6-BC9E-2C6CBC90F8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</TotalTime>
  <Words>1290</Words>
  <Application>Microsoft Office PowerPoint</Application>
  <PresentationFormat>Widescreen</PresentationFormat>
  <Paragraphs>432</Paragraphs>
  <Slides>93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93</vt:i4>
      </vt:variant>
    </vt:vector>
  </HeadingPairs>
  <TitlesOfParts>
    <vt:vector size="105" baseType="lpstr">
      <vt:lpstr>Meiryo</vt:lpstr>
      <vt:lpstr>Aptos</vt:lpstr>
      <vt:lpstr>Aptos Display</vt:lpstr>
      <vt:lpstr>Aptos Narrow</vt:lpstr>
      <vt:lpstr>Arial</vt:lpstr>
      <vt:lpstr>Calibri</vt:lpstr>
      <vt:lpstr>Corbel</vt:lpstr>
      <vt:lpstr>Instrument Sans Medium</vt:lpstr>
      <vt:lpstr>Instrument Sans Semi Bold</vt:lpstr>
      <vt:lpstr>Wingdings</vt:lpstr>
      <vt:lpstr>SketchLinesVTI</vt:lpstr>
      <vt:lpstr>Office Theme</vt:lpstr>
      <vt:lpstr>BANQUE MISR  ORACLE GLOBAL HCM </vt:lpstr>
      <vt:lpstr>Team Members</vt:lpstr>
      <vt:lpstr>.</vt:lpstr>
      <vt:lpstr>Content</vt:lpstr>
      <vt:lpstr>Setup the ERP</vt:lpstr>
      <vt:lpstr>Create user</vt:lpstr>
      <vt:lpstr>2.Create responsibility </vt:lpstr>
      <vt:lpstr>3. Add Responsibilities to the user </vt:lpstr>
      <vt:lpstr>2) Create Work Structure </vt:lpstr>
      <vt:lpstr>The 6 Flex field</vt:lpstr>
      <vt:lpstr>1.Create 6 fix field</vt:lpstr>
      <vt:lpstr>Grade Flex field Name:NXT15_G2_Grade Flex field </vt:lpstr>
      <vt:lpstr>People group Flex field Name:NXT15_G2_People group Flex field </vt:lpstr>
      <vt:lpstr>Cost Allocation Flex field Name:NXT15_G2_Cost Allocation Flex field</vt:lpstr>
      <vt:lpstr>2. Create Value set for 6 flex fields </vt:lpstr>
      <vt:lpstr>3. Add Data to Value set</vt:lpstr>
      <vt:lpstr>Path: System Administrator &gt;Application&gt; Validation &gt;Value </vt:lpstr>
      <vt:lpstr>Position name value set:NXT15_G2_ POSITION _NAME_VS</vt:lpstr>
      <vt:lpstr>4.Create Business Group</vt:lpstr>
      <vt:lpstr>5.Link Business Group to Responsibility </vt:lpstr>
      <vt:lpstr>2) Profile: HR: User Type  </vt:lpstr>
      <vt:lpstr>6.Run Request </vt:lpstr>
      <vt:lpstr>7.Create and Define Organization </vt:lpstr>
      <vt:lpstr>8.Define the 6 Flex fields</vt:lpstr>
      <vt:lpstr>Path: Work Structure &gt; Position &gt; description</vt:lpstr>
      <vt:lpstr>PowerPoint Presentation</vt:lpstr>
      <vt:lpstr>3.People Management</vt:lpstr>
      <vt:lpstr>1- New employees</vt:lpstr>
      <vt:lpstr>From people &gt;&gt;Enter and maintain</vt:lpstr>
      <vt:lpstr>Change date  if needed</vt:lpstr>
      <vt:lpstr>Click new employee</vt:lpstr>
      <vt:lpstr>PowerPoint Presentation</vt:lpstr>
      <vt:lpstr>Added employee data for Mr. Mohamed Sayed Ahmed </vt:lpstr>
      <vt:lpstr>PowerPoint Presentation</vt:lpstr>
      <vt:lpstr>PowerPoint Presentation</vt:lpstr>
      <vt:lpstr>PowerPoint Presentation</vt:lpstr>
      <vt:lpstr>Then we will add all the employees</vt:lpstr>
      <vt:lpstr>assignment</vt:lpstr>
      <vt:lpstr>assignment</vt:lpstr>
      <vt:lpstr>assignment</vt:lpstr>
      <vt:lpstr>Select the organization / finance</vt:lpstr>
      <vt:lpstr>Select the job</vt:lpstr>
      <vt:lpstr>Select the grade</vt:lpstr>
      <vt:lpstr>Select the location</vt:lpstr>
      <vt:lpstr>Select the location</vt:lpstr>
      <vt:lpstr>Select the position</vt:lpstr>
      <vt:lpstr>Assignment for all the employees</vt:lpstr>
      <vt:lpstr>Add the address</vt:lpstr>
      <vt:lpstr>Select style -Egypt</vt:lpstr>
      <vt:lpstr>Personal address information</vt:lpstr>
      <vt:lpstr>Fill it with data</vt:lpstr>
      <vt:lpstr>Address type – work location address</vt:lpstr>
      <vt:lpstr>4) special information</vt:lpstr>
      <vt:lpstr>4) special information</vt:lpstr>
      <vt:lpstr>Certifications</vt:lpstr>
      <vt:lpstr>Fill it </vt:lpstr>
      <vt:lpstr>Save it </vt:lpstr>
      <vt:lpstr>Communication skills</vt:lpstr>
      <vt:lpstr>Skill type – presentation – level excellent</vt:lpstr>
      <vt:lpstr>5) others phone, contact, qualification</vt:lpstr>
      <vt:lpstr>Select – others </vt:lpstr>
      <vt:lpstr>Phones </vt:lpstr>
      <vt:lpstr>Type- phone number</vt:lpstr>
      <vt:lpstr>Mobile </vt:lpstr>
      <vt:lpstr>Fill the data</vt:lpstr>
      <vt:lpstr>Others / qualifications </vt:lpstr>
      <vt:lpstr>Bachelor degree</vt:lpstr>
      <vt:lpstr>status</vt:lpstr>
      <vt:lpstr>Others / contact  </vt:lpstr>
      <vt:lpstr>Relationship type</vt:lpstr>
      <vt:lpstr>Final and save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Esraa Ibrahim Mohammed Ibrahim Ahmed Mustafa</dc:creator>
  <cp:lastModifiedBy>Esraa Ibrahim Mohammed Ibrahim Ahmed Mustafa</cp:lastModifiedBy>
  <cp:revision>48</cp:revision>
  <dcterms:created xsi:type="dcterms:W3CDTF">2025-03-18T19:42:54Z</dcterms:created>
  <dcterms:modified xsi:type="dcterms:W3CDTF">2025-04-13T20:32:45Z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0x0101009AB00F5AAD525646A1852B7ED89AF7FA</vt:lpwstr>
  </property>
</Properties>
</file>

<file path=docProps/thumbnail.jpeg>
</file>